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1" r:id="rId4"/>
    <p:sldId id="273" r:id="rId5"/>
    <p:sldId id="259" r:id="rId6"/>
    <p:sldId id="262" r:id="rId7"/>
    <p:sldId id="257" r:id="rId8"/>
    <p:sldId id="261" r:id="rId9"/>
    <p:sldId id="264" r:id="rId10"/>
    <p:sldId id="265" r:id="rId11"/>
    <p:sldId id="272" r:id="rId12"/>
    <p:sldId id="267" r:id="rId13"/>
    <p:sldId id="268" r:id="rId14"/>
    <p:sldId id="263" r:id="rId15"/>
    <p:sldId id="27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www.arboportaal.nl/onderwerpen/arbobeleid"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hyperlink" Target="https://www.rijksoverheid.nl/onderwerpen/ziekteverzuim-van-het-werk/regels-en-verplichtingen-bij-ziekte" TargetMode="External"/><Relationship Id="rId5" Type="http://schemas.openxmlformats.org/officeDocument/2006/relationships/image" Target="../media/image24.sv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arboportaal.nl/onderwerpen/arbobeleid" TargetMode="External"/><Relationship Id="rId2" Type="http://schemas.openxmlformats.org/officeDocument/2006/relationships/image" Target="../media/image10.svg"/><Relationship Id="rId1"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7.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svg"/><Relationship Id="rId1" Type="http://schemas.openxmlformats.org/officeDocument/2006/relationships/image" Target="../media/image25.png"/><Relationship Id="rId5" Type="http://schemas.openxmlformats.org/officeDocument/2006/relationships/hyperlink" Target="https://www.rijksoverheid.nl/onderwerpen/ziekteverzuim-van-het-werk/regels-en-verplichtingen-bij-ziekte" TargetMode="External"/><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355F9F3-D950-434B-9959-3C5BB4899C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858BB2-20D5-4ED8-A52E-4CF2D83D787E}">
      <dgm:prSet/>
      <dgm:spPr/>
      <dgm:t>
        <a:bodyPr/>
        <a:lstStyle/>
        <a:p>
          <a:pPr>
            <a:lnSpc>
              <a:spcPct val="100000"/>
            </a:lnSpc>
          </a:pPr>
          <a:r>
            <a:rPr lang="nl-NL"/>
            <a:t>Arbobeleid is het beleid dat een werkgever binnen zijn bedrijf voert op het gebied van arbeidsomstandigheden. Een goed arbobeleid beperkt de gezondheidsrisico’s in het bedrijf, vermindert het ziekteverzuim en bevordert de re-integratie na ziekte</a:t>
          </a:r>
          <a:endParaRPr lang="en-US"/>
        </a:p>
      </dgm:t>
    </dgm:pt>
    <dgm:pt modelId="{FD21D096-E615-4B68-BDCF-506955F3D04F}" type="parTrans" cxnId="{C4533A9B-96F5-4E35-BE7D-5E570A1C2C16}">
      <dgm:prSet/>
      <dgm:spPr/>
      <dgm:t>
        <a:bodyPr/>
        <a:lstStyle/>
        <a:p>
          <a:endParaRPr lang="en-US"/>
        </a:p>
      </dgm:t>
    </dgm:pt>
    <dgm:pt modelId="{FE288BF6-73E6-4FA3-8589-07EEED4B618E}" type="sibTrans" cxnId="{C4533A9B-96F5-4E35-BE7D-5E570A1C2C16}">
      <dgm:prSet/>
      <dgm:spPr/>
      <dgm:t>
        <a:bodyPr/>
        <a:lstStyle/>
        <a:p>
          <a:endParaRPr lang="en-US"/>
        </a:p>
      </dgm:t>
    </dgm:pt>
    <dgm:pt modelId="{BC9EBE3A-3C44-4A35-8DF3-BB058F49A248}">
      <dgm:prSet/>
      <dgm:spPr/>
      <dgm:t>
        <a:bodyPr/>
        <a:lstStyle/>
        <a:p>
          <a:pPr>
            <a:lnSpc>
              <a:spcPct val="100000"/>
            </a:lnSpc>
          </a:pPr>
          <a:r>
            <a:rPr lang="nl-NL"/>
            <a:t>Is wettelijk bepaald</a:t>
          </a:r>
          <a:endParaRPr lang="en-US"/>
        </a:p>
      </dgm:t>
    </dgm:pt>
    <dgm:pt modelId="{10FF052D-D323-4652-9989-6F8FC6C9C594}" type="parTrans" cxnId="{3A7694BE-0ED2-4F9D-99AA-448C3FF8154C}">
      <dgm:prSet/>
      <dgm:spPr/>
      <dgm:t>
        <a:bodyPr/>
        <a:lstStyle/>
        <a:p>
          <a:endParaRPr lang="en-US"/>
        </a:p>
      </dgm:t>
    </dgm:pt>
    <dgm:pt modelId="{3D488B83-FCFD-4998-BBDA-EE645C273C45}" type="sibTrans" cxnId="{3A7694BE-0ED2-4F9D-99AA-448C3FF8154C}">
      <dgm:prSet/>
      <dgm:spPr/>
      <dgm:t>
        <a:bodyPr/>
        <a:lstStyle/>
        <a:p>
          <a:endParaRPr lang="en-US"/>
        </a:p>
      </dgm:t>
    </dgm:pt>
    <dgm:pt modelId="{01CA0E05-8F55-4FDE-87E4-9536EB6515F1}">
      <dgm:prSet/>
      <dgm:spPr/>
      <dgm:t>
        <a:bodyPr/>
        <a:lstStyle/>
        <a:p>
          <a:pPr>
            <a:lnSpc>
              <a:spcPct val="100000"/>
            </a:lnSpc>
          </a:pPr>
          <a:r>
            <a:rPr lang="nl-NL" dirty="0" err="1"/>
            <a:t>Bron:https</a:t>
          </a:r>
          <a:r>
            <a:rPr lang="nl-NL" dirty="0"/>
            <a:t>: </a:t>
          </a:r>
          <a:r>
            <a:rPr lang="nl-NL" dirty="0">
              <a:hlinkClick xmlns:r="http://schemas.openxmlformats.org/officeDocument/2006/relationships" r:id="rId1"/>
            </a:rPr>
            <a:t>www.arboportaal.nl/onderwerpen/arbobeleid</a:t>
          </a:r>
          <a:endParaRPr lang="nl-NL" dirty="0"/>
        </a:p>
        <a:p>
          <a:pPr>
            <a:lnSpc>
              <a:spcPct val="100000"/>
            </a:lnSpc>
          </a:pPr>
          <a:endParaRPr lang="nl-NL" dirty="0"/>
        </a:p>
      </dgm:t>
    </dgm:pt>
    <dgm:pt modelId="{647595DD-6535-4FCB-AA93-EA1963A3BBA5}" type="parTrans" cxnId="{A638806E-2B10-408B-83AD-B14D86128322}">
      <dgm:prSet/>
      <dgm:spPr/>
      <dgm:t>
        <a:bodyPr/>
        <a:lstStyle/>
        <a:p>
          <a:endParaRPr lang="en-US"/>
        </a:p>
      </dgm:t>
    </dgm:pt>
    <dgm:pt modelId="{0A33FA57-40C7-4E55-84D6-1E47A448369C}" type="sibTrans" cxnId="{A638806E-2B10-408B-83AD-B14D86128322}">
      <dgm:prSet/>
      <dgm:spPr/>
      <dgm:t>
        <a:bodyPr/>
        <a:lstStyle/>
        <a:p>
          <a:endParaRPr lang="en-US"/>
        </a:p>
      </dgm:t>
    </dgm:pt>
    <dgm:pt modelId="{4CC77EE0-1C3F-4A8F-9072-C1A042F1555E}" type="pres">
      <dgm:prSet presAssocID="{4355F9F3-D950-434B-9959-3C5BB4899C0C}" presName="root" presStyleCnt="0">
        <dgm:presLayoutVars>
          <dgm:dir/>
          <dgm:resizeHandles val="exact"/>
        </dgm:presLayoutVars>
      </dgm:prSet>
      <dgm:spPr/>
    </dgm:pt>
    <dgm:pt modelId="{966EF477-91DF-41C8-98C1-7417859ECD3A}" type="pres">
      <dgm:prSet presAssocID="{C4858BB2-20D5-4ED8-A52E-4CF2D83D787E}" presName="compNode" presStyleCnt="0"/>
      <dgm:spPr/>
    </dgm:pt>
    <dgm:pt modelId="{4C7FD1A4-335F-4410-B61A-BBEFD6CF7006}" type="pres">
      <dgm:prSet presAssocID="{C4858BB2-20D5-4ED8-A52E-4CF2D83D787E}" presName="bgRect" presStyleLbl="bgShp" presStyleIdx="0" presStyleCnt="3"/>
      <dgm:spPr/>
    </dgm:pt>
    <dgm:pt modelId="{BBF92778-CD7C-4F9A-8A1A-71FB6187F4FC}" type="pres">
      <dgm:prSet presAssocID="{C4858BB2-20D5-4ED8-A52E-4CF2D83D787E}"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ffice Worker"/>
        </a:ext>
      </dgm:extLst>
    </dgm:pt>
    <dgm:pt modelId="{79BBD2B2-BBDC-41AF-98FE-E5E963769369}" type="pres">
      <dgm:prSet presAssocID="{C4858BB2-20D5-4ED8-A52E-4CF2D83D787E}" presName="spaceRect" presStyleCnt="0"/>
      <dgm:spPr/>
    </dgm:pt>
    <dgm:pt modelId="{DA0D3921-B1F8-47E3-829E-8FC06FB70866}" type="pres">
      <dgm:prSet presAssocID="{C4858BB2-20D5-4ED8-A52E-4CF2D83D787E}" presName="parTx" presStyleLbl="revTx" presStyleIdx="0" presStyleCnt="3">
        <dgm:presLayoutVars>
          <dgm:chMax val="0"/>
          <dgm:chPref val="0"/>
        </dgm:presLayoutVars>
      </dgm:prSet>
      <dgm:spPr/>
    </dgm:pt>
    <dgm:pt modelId="{434D2142-7B7D-4153-937A-3097E51D57A7}" type="pres">
      <dgm:prSet presAssocID="{FE288BF6-73E6-4FA3-8589-07EEED4B618E}" presName="sibTrans" presStyleCnt="0"/>
      <dgm:spPr/>
    </dgm:pt>
    <dgm:pt modelId="{9163E42F-E2B2-456C-9F85-821C6ED2BAEF}" type="pres">
      <dgm:prSet presAssocID="{BC9EBE3A-3C44-4A35-8DF3-BB058F49A248}" presName="compNode" presStyleCnt="0"/>
      <dgm:spPr/>
    </dgm:pt>
    <dgm:pt modelId="{58BAECEF-16A9-4ADC-B270-44852FFA8A85}" type="pres">
      <dgm:prSet presAssocID="{BC9EBE3A-3C44-4A35-8DF3-BB058F49A248}" presName="bgRect" presStyleLbl="bgShp" presStyleIdx="1" presStyleCnt="3"/>
      <dgm:spPr/>
    </dgm:pt>
    <dgm:pt modelId="{4983147D-B648-49AC-BDC6-ECCD05940898}" type="pres">
      <dgm:prSet presAssocID="{BC9EBE3A-3C44-4A35-8DF3-BB058F49A24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avel"/>
        </a:ext>
      </dgm:extLst>
    </dgm:pt>
    <dgm:pt modelId="{82C6A5A4-415D-4D3F-9499-A53D6C33C3AA}" type="pres">
      <dgm:prSet presAssocID="{BC9EBE3A-3C44-4A35-8DF3-BB058F49A248}" presName="spaceRect" presStyleCnt="0"/>
      <dgm:spPr/>
    </dgm:pt>
    <dgm:pt modelId="{795E766E-3A8B-45C6-8516-87D528E82808}" type="pres">
      <dgm:prSet presAssocID="{BC9EBE3A-3C44-4A35-8DF3-BB058F49A248}" presName="parTx" presStyleLbl="revTx" presStyleIdx="1" presStyleCnt="3">
        <dgm:presLayoutVars>
          <dgm:chMax val="0"/>
          <dgm:chPref val="0"/>
        </dgm:presLayoutVars>
      </dgm:prSet>
      <dgm:spPr/>
    </dgm:pt>
    <dgm:pt modelId="{088E41C5-8646-44C6-9E22-D96A222B6890}" type="pres">
      <dgm:prSet presAssocID="{3D488B83-FCFD-4998-BBDA-EE645C273C45}" presName="sibTrans" presStyleCnt="0"/>
      <dgm:spPr/>
    </dgm:pt>
    <dgm:pt modelId="{639DD521-9E1B-420F-A7D7-F6FFFDC1D46B}" type="pres">
      <dgm:prSet presAssocID="{01CA0E05-8F55-4FDE-87E4-9536EB6515F1}" presName="compNode" presStyleCnt="0"/>
      <dgm:spPr/>
    </dgm:pt>
    <dgm:pt modelId="{224C9D82-F425-49F1-A851-9C981902F0F0}" type="pres">
      <dgm:prSet presAssocID="{01CA0E05-8F55-4FDE-87E4-9536EB6515F1}" presName="bgRect" presStyleLbl="bgShp" presStyleIdx="2" presStyleCnt="3"/>
      <dgm:spPr/>
    </dgm:pt>
    <dgm:pt modelId="{1909D785-5F13-4CA0-ADA7-7D2907DF8CEF}" type="pres">
      <dgm:prSet presAssocID="{01CA0E05-8F55-4FDE-87E4-9536EB6515F1}"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easInPod"/>
        </a:ext>
      </dgm:extLst>
    </dgm:pt>
    <dgm:pt modelId="{45828372-B46C-4711-8FEF-DCE784473B00}" type="pres">
      <dgm:prSet presAssocID="{01CA0E05-8F55-4FDE-87E4-9536EB6515F1}" presName="spaceRect" presStyleCnt="0"/>
      <dgm:spPr/>
    </dgm:pt>
    <dgm:pt modelId="{06904EFD-A222-44D8-8A51-2127FB59275E}" type="pres">
      <dgm:prSet presAssocID="{01CA0E05-8F55-4FDE-87E4-9536EB6515F1}" presName="parTx" presStyleLbl="revTx" presStyleIdx="2" presStyleCnt="3">
        <dgm:presLayoutVars>
          <dgm:chMax val="0"/>
          <dgm:chPref val="0"/>
        </dgm:presLayoutVars>
      </dgm:prSet>
      <dgm:spPr/>
    </dgm:pt>
  </dgm:ptLst>
  <dgm:cxnLst>
    <dgm:cxn modelId="{7AC4E510-EE5E-431B-91FC-694286CE2101}" type="presOf" srcId="{C4858BB2-20D5-4ED8-A52E-4CF2D83D787E}" destId="{DA0D3921-B1F8-47E3-829E-8FC06FB70866}" srcOrd="0" destOrd="0" presId="urn:microsoft.com/office/officeart/2018/2/layout/IconVerticalSolidList"/>
    <dgm:cxn modelId="{A638806E-2B10-408B-83AD-B14D86128322}" srcId="{4355F9F3-D950-434B-9959-3C5BB4899C0C}" destId="{01CA0E05-8F55-4FDE-87E4-9536EB6515F1}" srcOrd="2" destOrd="0" parTransId="{647595DD-6535-4FCB-AA93-EA1963A3BBA5}" sibTransId="{0A33FA57-40C7-4E55-84D6-1E47A448369C}"/>
    <dgm:cxn modelId="{C4533A9B-96F5-4E35-BE7D-5E570A1C2C16}" srcId="{4355F9F3-D950-434B-9959-3C5BB4899C0C}" destId="{C4858BB2-20D5-4ED8-A52E-4CF2D83D787E}" srcOrd="0" destOrd="0" parTransId="{FD21D096-E615-4B68-BDCF-506955F3D04F}" sibTransId="{FE288BF6-73E6-4FA3-8589-07EEED4B618E}"/>
    <dgm:cxn modelId="{3A7694BE-0ED2-4F9D-99AA-448C3FF8154C}" srcId="{4355F9F3-D950-434B-9959-3C5BB4899C0C}" destId="{BC9EBE3A-3C44-4A35-8DF3-BB058F49A248}" srcOrd="1" destOrd="0" parTransId="{10FF052D-D323-4652-9989-6F8FC6C9C594}" sibTransId="{3D488B83-FCFD-4998-BBDA-EE645C273C45}"/>
    <dgm:cxn modelId="{7886A6D7-6836-4C0B-A05B-3269951054D1}" type="presOf" srcId="{BC9EBE3A-3C44-4A35-8DF3-BB058F49A248}" destId="{795E766E-3A8B-45C6-8516-87D528E82808}" srcOrd="0" destOrd="0" presId="urn:microsoft.com/office/officeart/2018/2/layout/IconVerticalSolidList"/>
    <dgm:cxn modelId="{C0E104E1-30DE-43BE-9071-D7638C8C8991}" type="presOf" srcId="{4355F9F3-D950-434B-9959-3C5BB4899C0C}" destId="{4CC77EE0-1C3F-4A8F-9072-C1A042F1555E}" srcOrd="0" destOrd="0" presId="urn:microsoft.com/office/officeart/2018/2/layout/IconVerticalSolidList"/>
    <dgm:cxn modelId="{D913B1F5-89E9-4499-8378-A01E2973EE77}" type="presOf" srcId="{01CA0E05-8F55-4FDE-87E4-9536EB6515F1}" destId="{06904EFD-A222-44D8-8A51-2127FB59275E}" srcOrd="0" destOrd="0" presId="urn:microsoft.com/office/officeart/2018/2/layout/IconVerticalSolidList"/>
    <dgm:cxn modelId="{57F351E5-E05A-4379-9CA0-49D91F64CC7F}" type="presParOf" srcId="{4CC77EE0-1C3F-4A8F-9072-C1A042F1555E}" destId="{966EF477-91DF-41C8-98C1-7417859ECD3A}" srcOrd="0" destOrd="0" presId="urn:microsoft.com/office/officeart/2018/2/layout/IconVerticalSolidList"/>
    <dgm:cxn modelId="{2BC47AA4-5E71-40D4-BA12-2498B5DFBB81}" type="presParOf" srcId="{966EF477-91DF-41C8-98C1-7417859ECD3A}" destId="{4C7FD1A4-335F-4410-B61A-BBEFD6CF7006}" srcOrd="0" destOrd="0" presId="urn:microsoft.com/office/officeart/2018/2/layout/IconVerticalSolidList"/>
    <dgm:cxn modelId="{BD0E71D4-7ED0-4138-A165-F659A6A8EA48}" type="presParOf" srcId="{966EF477-91DF-41C8-98C1-7417859ECD3A}" destId="{BBF92778-CD7C-4F9A-8A1A-71FB6187F4FC}" srcOrd="1" destOrd="0" presId="urn:microsoft.com/office/officeart/2018/2/layout/IconVerticalSolidList"/>
    <dgm:cxn modelId="{D40726B4-FE9B-4EB7-9F37-97F594819C30}" type="presParOf" srcId="{966EF477-91DF-41C8-98C1-7417859ECD3A}" destId="{79BBD2B2-BBDC-41AF-98FE-E5E963769369}" srcOrd="2" destOrd="0" presId="urn:microsoft.com/office/officeart/2018/2/layout/IconVerticalSolidList"/>
    <dgm:cxn modelId="{AFA79AE0-4C2C-4CF9-90BC-826CEF5D4012}" type="presParOf" srcId="{966EF477-91DF-41C8-98C1-7417859ECD3A}" destId="{DA0D3921-B1F8-47E3-829E-8FC06FB70866}" srcOrd="3" destOrd="0" presId="urn:microsoft.com/office/officeart/2018/2/layout/IconVerticalSolidList"/>
    <dgm:cxn modelId="{09116F29-EE8F-4AF1-BFB4-AFC7AA80CD66}" type="presParOf" srcId="{4CC77EE0-1C3F-4A8F-9072-C1A042F1555E}" destId="{434D2142-7B7D-4153-937A-3097E51D57A7}" srcOrd="1" destOrd="0" presId="urn:microsoft.com/office/officeart/2018/2/layout/IconVerticalSolidList"/>
    <dgm:cxn modelId="{FB7FBE88-2E11-4307-8C5A-B28E10AC9E19}" type="presParOf" srcId="{4CC77EE0-1C3F-4A8F-9072-C1A042F1555E}" destId="{9163E42F-E2B2-456C-9F85-821C6ED2BAEF}" srcOrd="2" destOrd="0" presId="urn:microsoft.com/office/officeart/2018/2/layout/IconVerticalSolidList"/>
    <dgm:cxn modelId="{B072B6AF-9536-483C-9C37-D7A6FE2D5584}" type="presParOf" srcId="{9163E42F-E2B2-456C-9F85-821C6ED2BAEF}" destId="{58BAECEF-16A9-4ADC-B270-44852FFA8A85}" srcOrd="0" destOrd="0" presId="urn:microsoft.com/office/officeart/2018/2/layout/IconVerticalSolidList"/>
    <dgm:cxn modelId="{70EB77C4-BB04-49A5-9E07-E5579ED5433D}" type="presParOf" srcId="{9163E42F-E2B2-456C-9F85-821C6ED2BAEF}" destId="{4983147D-B648-49AC-BDC6-ECCD05940898}" srcOrd="1" destOrd="0" presId="urn:microsoft.com/office/officeart/2018/2/layout/IconVerticalSolidList"/>
    <dgm:cxn modelId="{2AF9D63A-1465-4852-88CC-532073D2CD52}" type="presParOf" srcId="{9163E42F-E2B2-456C-9F85-821C6ED2BAEF}" destId="{82C6A5A4-415D-4D3F-9499-A53D6C33C3AA}" srcOrd="2" destOrd="0" presId="urn:microsoft.com/office/officeart/2018/2/layout/IconVerticalSolidList"/>
    <dgm:cxn modelId="{DF374087-C5A9-4E4B-895F-5A2DB29FCD6B}" type="presParOf" srcId="{9163E42F-E2B2-456C-9F85-821C6ED2BAEF}" destId="{795E766E-3A8B-45C6-8516-87D528E82808}" srcOrd="3" destOrd="0" presId="urn:microsoft.com/office/officeart/2018/2/layout/IconVerticalSolidList"/>
    <dgm:cxn modelId="{C080973F-1BED-43EE-847E-CAD45A56C36A}" type="presParOf" srcId="{4CC77EE0-1C3F-4A8F-9072-C1A042F1555E}" destId="{088E41C5-8646-44C6-9E22-D96A222B6890}" srcOrd="3" destOrd="0" presId="urn:microsoft.com/office/officeart/2018/2/layout/IconVerticalSolidList"/>
    <dgm:cxn modelId="{0B02E4FF-9250-4F1D-A846-A811B7B00060}" type="presParOf" srcId="{4CC77EE0-1C3F-4A8F-9072-C1A042F1555E}" destId="{639DD521-9E1B-420F-A7D7-F6FFFDC1D46B}" srcOrd="4" destOrd="0" presId="urn:microsoft.com/office/officeart/2018/2/layout/IconVerticalSolidList"/>
    <dgm:cxn modelId="{0DA3B954-6FAC-41DD-B9D0-6634ED5F8EEF}" type="presParOf" srcId="{639DD521-9E1B-420F-A7D7-F6FFFDC1D46B}" destId="{224C9D82-F425-49F1-A851-9C981902F0F0}" srcOrd="0" destOrd="0" presId="urn:microsoft.com/office/officeart/2018/2/layout/IconVerticalSolidList"/>
    <dgm:cxn modelId="{EE5318D3-DEEB-4C85-9B89-69F5662AD341}" type="presParOf" srcId="{639DD521-9E1B-420F-A7D7-F6FFFDC1D46B}" destId="{1909D785-5F13-4CA0-ADA7-7D2907DF8CEF}" srcOrd="1" destOrd="0" presId="urn:microsoft.com/office/officeart/2018/2/layout/IconVerticalSolidList"/>
    <dgm:cxn modelId="{894D830E-74B4-48F2-918F-5FA982E1A3ED}" type="presParOf" srcId="{639DD521-9E1B-420F-A7D7-F6FFFDC1D46B}" destId="{45828372-B46C-4711-8FEF-DCE784473B00}" srcOrd="2" destOrd="0" presId="urn:microsoft.com/office/officeart/2018/2/layout/IconVerticalSolidList"/>
    <dgm:cxn modelId="{621D23AA-B575-494B-BCEC-5F3D9845BFB7}" type="presParOf" srcId="{639DD521-9E1B-420F-A7D7-F6FFFDC1D46B}" destId="{06904EFD-A222-44D8-8A51-2127FB5927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7F983-C491-4D68-81F6-3BF99EF489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FF2B57-E4EA-4F9B-B48E-0C1D6B58223D}">
      <dgm:prSet/>
      <dgm:spPr/>
      <dgm:t>
        <a:bodyPr/>
        <a:lstStyle/>
        <a:p>
          <a:r>
            <a:rPr lang="nl-NL"/>
            <a:t>Verplichtingen werkgever en werknemer?</a:t>
          </a:r>
          <a:endParaRPr lang="en-US"/>
        </a:p>
      </dgm:t>
    </dgm:pt>
    <dgm:pt modelId="{7836F267-D1BE-47F6-A2A8-8B20F0377FDB}" type="parTrans" cxnId="{D5285B5A-844A-49B7-8879-5BDFF4037AF3}">
      <dgm:prSet/>
      <dgm:spPr/>
      <dgm:t>
        <a:bodyPr/>
        <a:lstStyle/>
        <a:p>
          <a:endParaRPr lang="en-US"/>
        </a:p>
      </dgm:t>
    </dgm:pt>
    <dgm:pt modelId="{88A788FF-D679-48D7-B9C9-FFFA3CF8C4EA}" type="sibTrans" cxnId="{D5285B5A-844A-49B7-8879-5BDFF4037AF3}">
      <dgm:prSet/>
      <dgm:spPr/>
      <dgm:t>
        <a:bodyPr/>
        <a:lstStyle/>
        <a:p>
          <a:endParaRPr lang="en-US"/>
        </a:p>
      </dgm:t>
    </dgm:pt>
    <dgm:pt modelId="{4E5A2AF2-1AF9-4360-92CC-C4DF7064604A}">
      <dgm:prSet/>
      <dgm:spPr/>
      <dgm:t>
        <a:bodyPr/>
        <a:lstStyle/>
        <a:p>
          <a:r>
            <a:rPr lang="nl-NL"/>
            <a:t>Kijk op: </a:t>
          </a:r>
          <a:r>
            <a:rPr lang="nl-NL">
              <a:hlinkClick xmlns:r="http://schemas.openxmlformats.org/officeDocument/2006/relationships" r:id="rId1"/>
            </a:rPr>
            <a:t>https://www.rijksoverheid.nl/onderwerpen/ziekteverzuim-van-het-werk/regels-en-verplichtingen-bij-ziekte</a:t>
          </a:r>
          <a:endParaRPr lang="en-US"/>
        </a:p>
      </dgm:t>
    </dgm:pt>
    <dgm:pt modelId="{AC18CB12-33B4-4756-A094-2F229E6F7917}" type="parTrans" cxnId="{2BC1173C-099F-44CB-AA18-284893B82127}">
      <dgm:prSet/>
      <dgm:spPr/>
      <dgm:t>
        <a:bodyPr/>
        <a:lstStyle/>
        <a:p>
          <a:endParaRPr lang="en-US"/>
        </a:p>
      </dgm:t>
    </dgm:pt>
    <dgm:pt modelId="{6B0ADF44-4AF4-4E19-9E7F-E8F38BBD12C1}" type="sibTrans" cxnId="{2BC1173C-099F-44CB-AA18-284893B82127}">
      <dgm:prSet/>
      <dgm:spPr/>
      <dgm:t>
        <a:bodyPr/>
        <a:lstStyle/>
        <a:p>
          <a:endParaRPr lang="en-US"/>
        </a:p>
      </dgm:t>
    </dgm:pt>
    <dgm:pt modelId="{429FA299-6495-4199-BE2E-899532943FB1}" type="pres">
      <dgm:prSet presAssocID="{B2E7F983-C491-4D68-81F6-3BF99EF4899F}" presName="root" presStyleCnt="0">
        <dgm:presLayoutVars>
          <dgm:dir/>
          <dgm:resizeHandles val="exact"/>
        </dgm:presLayoutVars>
      </dgm:prSet>
      <dgm:spPr/>
    </dgm:pt>
    <dgm:pt modelId="{45B81949-94D6-406C-B918-69DC834CDC34}" type="pres">
      <dgm:prSet presAssocID="{E2FF2B57-E4EA-4F9B-B48E-0C1D6B58223D}" presName="compNode" presStyleCnt="0"/>
      <dgm:spPr/>
    </dgm:pt>
    <dgm:pt modelId="{EFE94AF5-7C4A-4FD9-A28E-0A67C46946E8}" type="pres">
      <dgm:prSet presAssocID="{E2FF2B57-E4EA-4F9B-B48E-0C1D6B58223D}" presName="bgRect" presStyleLbl="bgShp" presStyleIdx="0" presStyleCnt="2"/>
      <dgm:spPr/>
    </dgm:pt>
    <dgm:pt modelId="{A89D122C-48D6-438E-8B14-DB99E75A38F1}" type="pres">
      <dgm:prSet presAssocID="{E2FF2B57-E4EA-4F9B-B48E-0C1D6B58223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ales of Justice"/>
        </a:ext>
      </dgm:extLst>
    </dgm:pt>
    <dgm:pt modelId="{CC183F95-89E4-4FF3-BA8C-66E035A8D1C9}" type="pres">
      <dgm:prSet presAssocID="{E2FF2B57-E4EA-4F9B-B48E-0C1D6B58223D}" presName="spaceRect" presStyleCnt="0"/>
      <dgm:spPr/>
    </dgm:pt>
    <dgm:pt modelId="{5541F4CC-DB82-4AB2-956A-7BF9E522FF7E}" type="pres">
      <dgm:prSet presAssocID="{E2FF2B57-E4EA-4F9B-B48E-0C1D6B58223D}" presName="parTx" presStyleLbl="revTx" presStyleIdx="0" presStyleCnt="2">
        <dgm:presLayoutVars>
          <dgm:chMax val="0"/>
          <dgm:chPref val="0"/>
        </dgm:presLayoutVars>
      </dgm:prSet>
      <dgm:spPr/>
    </dgm:pt>
    <dgm:pt modelId="{F531C6C8-4720-486F-9A57-85C1FE8D7C4E}" type="pres">
      <dgm:prSet presAssocID="{88A788FF-D679-48D7-B9C9-FFFA3CF8C4EA}" presName="sibTrans" presStyleCnt="0"/>
      <dgm:spPr/>
    </dgm:pt>
    <dgm:pt modelId="{9FC2D51A-CB13-496A-BC29-C4094B76D62B}" type="pres">
      <dgm:prSet presAssocID="{4E5A2AF2-1AF9-4360-92CC-C4DF7064604A}" presName="compNode" presStyleCnt="0"/>
      <dgm:spPr/>
    </dgm:pt>
    <dgm:pt modelId="{70C09270-FE3F-42B7-96FE-95C42D21DB57}" type="pres">
      <dgm:prSet presAssocID="{4E5A2AF2-1AF9-4360-92CC-C4DF7064604A}" presName="bgRect" presStyleLbl="bgShp" presStyleIdx="1" presStyleCnt="2"/>
      <dgm:spPr/>
    </dgm:pt>
    <dgm:pt modelId="{B87A88D3-DEDB-40D7-BDA1-C59C47F26E7E}" type="pres">
      <dgm:prSet presAssocID="{4E5A2AF2-1AF9-4360-92CC-C4DF7064604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inoculars"/>
        </a:ext>
      </dgm:extLst>
    </dgm:pt>
    <dgm:pt modelId="{B6F81C75-34A7-4E26-AB59-0F2832CCB2F9}" type="pres">
      <dgm:prSet presAssocID="{4E5A2AF2-1AF9-4360-92CC-C4DF7064604A}" presName="spaceRect" presStyleCnt="0"/>
      <dgm:spPr/>
    </dgm:pt>
    <dgm:pt modelId="{28918282-F6D9-4EC0-9BAF-2F258AA8943A}" type="pres">
      <dgm:prSet presAssocID="{4E5A2AF2-1AF9-4360-92CC-C4DF7064604A}" presName="parTx" presStyleLbl="revTx" presStyleIdx="1" presStyleCnt="2">
        <dgm:presLayoutVars>
          <dgm:chMax val="0"/>
          <dgm:chPref val="0"/>
        </dgm:presLayoutVars>
      </dgm:prSet>
      <dgm:spPr/>
    </dgm:pt>
  </dgm:ptLst>
  <dgm:cxnLst>
    <dgm:cxn modelId="{156DF71A-A304-4C87-B75F-DDA6D2B8D938}" type="presOf" srcId="{E2FF2B57-E4EA-4F9B-B48E-0C1D6B58223D}" destId="{5541F4CC-DB82-4AB2-956A-7BF9E522FF7E}" srcOrd="0" destOrd="0" presId="urn:microsoft.com/office/officeart/2018/2/layout/IconVerticalSolidList"/>
    <dgm:cxn modelId="{2BC1173C-099F-44CB-AA18-284893B82127}" srcId="{B2E7F983-C491-4D68-81F6-3BF99EF4899F}" destId="{4E5A2AF2-1AF9-4360-92CC-C4DF7064604A}" srcOrd="1" destOrd="0" parTransId="{AC18CB12-33B4-4756-A094-2F229E6F7917}" sibTransId="{6B0ADF44-4AF4-4E19-9E7F-E8F38BBD12C1}"/>
    <dgm:cxn modelId="{3E927242-C403-4418-A078-BCD40BE47E2D}" type="presOf" srcId="{4E5A2AF2-1AF9-4360-92CC-C4DF7064604A}" destId="{28918282-F6D9-4EC0-9BAF-2F258AA8943A}" srcOrd="0" destOrd="0" presId="urn:microsoft.com/office/officeart/2018/2/layout/IconVerticalSolidList"/>
    <dgm:cxn modelId="{D5285B5A-844A-49B7-8879-5BDFF4037AF3}" srcId="{B2E7F983-C491-4D68-81F6-3BF99EF4899F}" destId="{E2FF2B57-E4EA-4F9B-B48E-0C1D6B58223D}" srcOrd="0" destOrd="0" parTransId="{7836F267-D1BE-47F6-A2A8-8B20F0377FDB}" sibTransId="{88A788FF-D679-48D7-B9C9-FFFA3CF8C4EA}"/>
    <dgm:cxn modelId="{97EDCB76-D027-4A15-A19F-162336C53AF1}" type="presOf" srcId="{B2E7F983-C491-4D68-81F6-3BF99EF4899F}" destId="{429FA299-6495-4199-BE2E-899532943FB1}" srcOrd="0" destOrd="0" presId="urn:microsoft.com/office/officeart/2018/2/layout/IconVerticalSolidList"/>
    <dgm:cxn modelId="{3AE98150-79AA-4EED-BE66-663134451F77}" type="presParOf" srcId="{429FA299-6495-4199-BE2E-899532943FB1}" destId="{45B81949-94D6-406C-B918-69DC834CDC34}" srcOrd="0" destOrd="0" presId="urn:microsoft.com/office/officeart/2018/2/layout/IconVerticalSolidList"/>
    <dgm:cxn modelId="{3EB2B8E2-0C2E-4547-A878-0508EA59CF54}" type="presParOf" srcId="{45B81949-94D6-406C-B918-69DC834CDC34}" destId="{EFE94AF5-7C4A-4FD9-A28E-0A67C46946E8}" srcOrd="0" destOrd="0" presId="urn:microsoft.com/office/officeart/2018/2/layout/IconVerticalSolidList"/>
    <dgm:cxn modelId="{7A5043B2-042A-4AD2-9B12-D67B1FA69730}" type="presParOf" srcId="{45B81949-94D6-406C-B918-69DC834CDC34}" destId="{A89D122C-48D6-438E-8B14-DB99E75A38F1}" srcOrd="1" destOrd="0" presId="urn:microsoft.com/office/officeart/2018/2/layout/IconVerticalSolidList"/>
    <dgm:cxn modelId="{0C5AEB60-4086-43F4-8809-8BEC9DC877BE}" type="presParOf" srcId="{45B81949-94D6-406C-B918-69DC834CDC34}" destId="{CC183F95-89E4-4FF3-BA8C-66E035A8D1C9}" srcOrd="2" destOrd="0" presId="urn:microsoft.com/office/officeart/2018/2/layout/IconVerticalSolidList"/>
    <dgm:cxn modelId="{0F1E2559-633A-4CAF-96F3-F4A0AB2D928A}" type="presParOf" srcId="{45B81949-94D6-406C-B918-69DC834CDC34}" destId="{5541F4CC-DB82-4AB2-956A-7BF9E522FF7E}" srcOrd="3" destOrd="0" presId="urn:microsoft.com/office/officeart/2018/2/layout/IconVerticalSolidList"/>
    <dgm:cxn modelId="{ECE51F49-D483-448E-872C-CE12E7857CAA}" type="presParOf" srcId="{429FA299-6495-4199-BE2E-899532943FB1}" destId="{F531C6C8-4720-486F-9A57-85C1FE8D7C4E}" srcOrd="1" destOrd="0" presId="urn:microsoft.com/office/officeart/2018/2/layout/IconVerticalSolidList"/>
    <dgm:cxn modelId="{E9A49737-9DB7-4812-85EB-14D550555084}" type="presParOf" srcId="{429FA299-6495-4199-BE2E-899532943FB1}" destId="{9FC2D51A-CB13-496A-BC29-C4094B76D62B}" srcOrd="2" destOrd="0" presId="urn:microsoft.com/office/officeart/2018/2/layout/IconVerticalSolidList"/>
    <dgm:cxn modelId="{06F481A7-11C5-4F9D-96F1-DBF8E2B1D9E0}" type="presParOf" srcId="{9FC2D51A-CB13-496A-BC29-C4094B76D62B}" destId="{70C09270-FE3F-42B7-96FE-95C42D21DB57}" srcOrd="0" destOrd="0" presId="urn:microsoft.com/office/officeart/2018/2/layout/IconVerticalSolidList"/>
    <dgm:cxn modelId="{E8DB28A3-BA12-4B07-B331-6F0DAB77F2C6}" type="presParOf" srcId="{9FC2D51A-CB13-496A-BC29-C4094B76D62B}" destId="{B87A88D3-DEDB-40D7-BDA1-C59C47F26E7E}" srcOrd="1" destOrd="0" presId="urn:microsoft.com/office/officeart/2018/2/layout/IconVerticalSolidList"/>
    <dgm:cxn modelId="{016B3E41-4170-4649-8B78-3F918CF1EBB3}" type="presParOf" srcId="{9FC2D51A-CB13-496A-BC29-C4094B76D62B}" destId="{B6F81C75-34A7-4E26-AB59-0F2832CCB2F9}" srcOrd="2" destOrd="0" presId="urn:microsoft.com/office/officeart/2018/2/layout/IconVerticalSolidList"/>
    <dgm:cxn modelId="{52AC019D-87ED-4124-BA60-710486EB0705}" type="presParOf" srcId="{9FC2D51A-CB13-496A-BC29-C4094B76D62B}" destId="{28918282-F6D9-4EC0-9BAF-2F258AA894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FD1A4-335F-4410-B61A-BBEFD6CF7006}">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92778-CD7C-4F9A-8A1A-71FB6187F4F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D3921-B1F8-47E3-829E-8FC06FB7086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a:t>Arbobeleid is het beleid dat een werkgever binnen zijn bedrijf voert op het gebied van arbeidsomstandigheden. Een goed arbobeleid beperkt de gezondheidsrisico’s in het bedrijf, vermindert het ziekteverzuim en bevordert de re-integratie na ziekte</a:t>
          </a:r>
          <a:endParaRPr lang="en-US" sz="2000" kern="1200"/>
        </a:p>
      </dsp:txBody>
      <dsp:txXfrm>
        <a:off x="1435590" y="531"/>
        <a:ext cx="9080009" cy="1242935"/>
      </dsp:txXfrm>
    </dsp:sp>
    <dsp:sp modelId="{58BAECEF-16A9-4ADC-B270-44852FFA8A85}">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3147D-B648-49AC-BDC6-ECCD0594089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5E766E-3A8B-45C6-8516-87D528E8280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a:t>Is wettelijk bepaald</a:t>
          </a:r>
          <a:endParaRPr lang="en-US" sz="2000" kern="1200"/>
        </a:p>
      </dsp:txBody>
      <dsp:txXfrm>
        <a:off x="1435590" y="1554201"/>
        <a:ext cx="9080009" cy="1242935"/>
      </dsp:txXfrm>
    </dsp:sp>
    <dsp:sp modelId="{224C9D82-F425-49F1-A851-9C981902F0F0}">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9D785-5F13-4CA0-ADA7-7D2907DF8CE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904EFD-A222-44D8-8A51-2127FB59275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dirty="0" err="1"/>
            <a:t>Bron:https</a:t>
          </a:r>
          <a:r>
            <a:rPr lang="nl-NL" sz="2000" kern="1200" dirty="0"/>
            <a:t>: </a:t>
          </a:r>
          <a:r>
            <a:rPr lang="nl-NL" sz="2000" kern="1200" dirty="0">
              <a:hlinkClick xmlns:r="http://schemas.openxmlformats.org/officeDocument/2006/relationships" r:id="rId7"/>
            </a:rPr>
            <a:t>www.arboportaal.nl/onderwerpen/arbobeleid</a:t>
          </a:r>
          <a:endParaRPr lang="nl-NL" sz="2000" kern="1200" dirty="0"/>
        </a:p>
        <a:p>
          <a:pPr marL="0" lvl="0" indent="0" algn="l" defTabSz="889000">
            <a:lnSpc>
              <a:spcPct val="100000"/>
            </a:lnSpc>
            <a:spcBef>
              <a:spcPct val="0"/>
            </a:spcBef>
            <a:spcAft>
              <a:spcPct val="35000"/>
            </a:spcAft>
            <a:buNone/>
          </a:pPr>
          <a:endParaRPr lang="nl-NL" sz="20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94AF5-7C4A-4FD9-A28E-0A67C46946E8}">
      <dsp:nvSpPr>
        <dsp:cNvPr id="0" name=""/>
        <dsp:cNvSpPr/>
      </dsp:nvSpPr>
      <dsp:spPr>
        <a:xfrm>
          <a:off x="0" y="903199"/>
          <a:ext cx="6513603" cy="17104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D122C-48D6-438E-8B14-DB99E75A38F1}">
      <dsp:nvSpPr>
        <dsp:cNvPr id="0" name=""/>
        <dsp:cNvSpPr/>
      </dsp:nvSpPr>
      <dsp:spPr>
        <a:xfrm>
          <a:off x="517411" y="1288051"/>
          <a:ext cx="940748" cy="940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1F4CC-DB82-4AB2-956A-7BF9E522FF7E}">
      <dsp:nvSpPr>
        <dsp:cNvPr id="0" name=""/>
        <dsp:cNvSpPr/>
      </dsp:nvSpPr>
      <dsp:spPr>
        <a:xfrm>
          <a:off x="1975571" y="903199"/>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Verplichtingen werkgever en werknemer?</a:t>
          </a:r>
          <a:endParaRPr lang="en-US" sz="1400" kern="1200"/>
        </a:p>
      </dsp:txBody>
      <dsp:txXfrm>
        <a:off x="1975571" y="903199"/>
        <a:ext cx="4477338" cy="1819025"/>
      </dsp:txXfrm>
    </dsp:sp>
    <dsp:sp modelId="{70C09270-FE3F-42B7-96FE-95C42D21DB57}">
      <dsp:nvSpPr>
        <dsp:cNvPr id="0" name=""/>
        <dsp:cNvSpPr/>
      </dsp:nvSpPr>
      <dsp:spPr>
        <a:xfrm>
          <a:off x="0" y="3163200"/>
          <a:ext cx="6513603" cy="17104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A88D3-DEDB-40D7-BDA1-C59C47F26E7E}">
      <dsp:nvSpPr>
        <dsp:cNvPr id="0" name=""/>
        <dsp:cNvSpPr/>
      </dsp:nvSpPr>
      <dsp:spPr>
        <a:xfrm>
          <a:off x="517411" y="3548052"/>
          <a:ext cx="940748" cy="940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18282-F6D9-4EC0-9BAF-2F258AA8943A}">
      <dsp:nvSpPr>
        <dsp:cNvPr id="0" name=""/>
        <dsp:cNvSpPr/>
      </dsp:nvSpPr>
      <dsp:spPr>
        <a:xfrm>
          <a:off x="1975571" y="3163200"/>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Kijk op: </a:t>
          </a:r>
          <a:r>
            <a:rPr lang="nl-NL" sz="1400" kern="1200">
              <a:hlinkClick xmlns:r="http://schemas.openxmlformats.org/officeDocument/2006/relationships" r:id="rId5"/>
            </a:rPr>
            <a:t>https://www.rijksoverheid.nl/onderwerpen/ziekteverzuim-van-het-werk/regels-en-verplichtingen-bij-ziekte</a:t>
          </a:r>
          <a:endParaRPr lang="en-US" sz="1400" kern="1200"/>
        </a:p>
      </dsp:txBody>
      <dsp:txXfrm>
        <a:off x="1975571" y="3163200"/>
        <a:ext cx="4477338" cy="1819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8E289-1034-4548-A629-DE9B17F48B3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D7D420-ABFD-9B42-A989-45BC2839E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EA0B1C-68B7-3E44-9580-9D27E9FD937E}"/>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0F435ABC-7CB4-A246-832A-5A8852E86C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D523E8-32C0-5D44-8520-94EFC8C1DDA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80538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E535-E7E6-5E4E-9222-17F9D49E6C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305D2E-B0D3-9649-A366-A12603E569B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A3F4D-CE63-2542-BFF1-97AC9796FE50}"/>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FCEB0393-BA59-C24E-B9D7-B295001662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1B287A-E668-2A48-9BDD-BDB2FB25CAF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96378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2205CA-63B0-6C4A-B6DE-E6D857D5FC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6D935D-A076-6E4D-A242-4FC64976538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819864-B2CB-544D-864A-70544BA71610}"/>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831AF395-80F8-FE4B-B7C6-E5F6BB0589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C97A6B-B428-014E-9AD9-98DA8946E8F1}"/>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6798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94BBC-798D-4549-8CF4-A530BBF49B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B2255-EA05-0643-B2BB-4B500C297DE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3E4203-2BD6-3B43-A995-4DE8EF8760B5}"/>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4537C660-8FBA-7C48-BA7D-9C9674404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DA1397-E4C8-D545-A153-EAD168D2D665}"/>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5987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0332-C76C-DE45-A345-49A976D76A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F6E540F-F79E-2748-8F8E-A2A4DE137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4573173-D9F6-4D41-9AD5-1A3B04C2E39B}"/>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E3D2124E-E128-2644-A66E-70F61D97A0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4DDC5A-5323-0343-9395-571F6BFEE8E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90681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BB758-C09B-364E-9BAD-DBBC2ADD9C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25C37F-90CC-9B42-B4AE-B616D2562C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04D6D8-8482-5A47-A849-C30880372B0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CDCA0E7-88CA-C54A-95B1-BB3B72BC0EDE}"/>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6" name="Tijdelijke aanduiding voor voettekst 5">
            <a:extLst>
              <a:ext uri="{FF2B5EF4-FFF2-40B4-BE49-F238E27FC236}">
                <a16:creationId xmlns:a16="http://schemas.microsoft.com/office/drawing/2014/main" id="{4D8C3512-89D6-A343-8588-12AD841D31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FC891A-108D-9942-98EA-8C87F4246C69}"/>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32251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50CDA-57A5-1447-A2AA-F5FC0D6B7E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317A674-773D-F14A-A339-11340C5A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D16F46-0207-B04D-A826-E54EFCE56C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8D2FD5-6396-7145-A07F-CD344C75B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8606A7-4E29-BD46-96FB-FE30055306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0E0785-1757-7E47-B77A-EFB6205A2192}"/>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8" name="Tijdelijke aanduiding voor voettekst 7">
            <a:extLst>
              <a:ext uri="{FF2B5EF4-FFF2-40B4-BE49-F238E27FC236}">
                <a16:creationId xmlns:a16="http://schemas.microsoft.com/office/drawing/2014/main" id="{69363509-5727-C549-B713-108AAD33AD8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73471A0-87EF-D04A-917B-35B8A1DB5CA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412476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32A10-F741-C24C-AD69-7C6B39348A7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088AC4-40C4-F348-99AB-3EC7552325C7}"/>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4" name="Tijdelijke aanduiding voor voettekst 3">
            <a:extLst>
              <a:ext uri="{FF2B5EF4-FFF2-40B4-BE49-F238E27FC236}">
                <a16:creationId xmlns:a16="http://schemas.microsoft.com/office/drawing/2014/main" id="{90E93F16-1A81-1D43-B478-D912B36363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9EDED6-5A91-E54C-8120-DC0DF01D81FE}"/>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4850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DFB4931-E038-784D-91C8-C7DC3F63BAA7}"/>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3" name="Tijdelijke aanduiding voor voettekst 2">
            <a:extLst>
              <a:ext uri="{FF2B5EF4-FFF2-40B4-BE49-F238E27FC236}">
                <a16:creationId xmlns:a16="http://schemas.microsoft.com/office/drawing/2014/main" id="{3903284F-3DA8-7049-8DFB-F2E6B410CD2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E9448EA-BF51-9F44-B233-7A7691F6152B}"/>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29213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60F3-2FC1-FC42-B75A-A4E2A0717D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8FD1562-DFBC-0647-9B2F-6F842E588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16FC081-83BD-BE44-AFBD-AFF5D8492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9208E7-D177-AB47-97E2-B7EC7FA49BED}"/>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6" name="Tijdelijke aanduiding voor voettekst 5">
            <a:extLst>
              <a:ext uri="{FF2B5EF4-FFF2-40B4-BE49-F238E27FC236}">
                <a16:creationId xmlns:a16="http://schemas.microsoft.com/office/drawing/2014/main" id="{138BD8BF-BF76-B248-8866-F6DEFBA4C5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B53193-3CE8-D44B-B310-0B31206EA49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46337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33A6B-D7DF-6042-8DD7-F16C1E1BA1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95D1B50-9FEA-A044-8A4A-8A388ACB2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867952-402F-1748-8A39-CB8FE9826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2BB3FE-BFF5-C74B-967A-7A7BFC225582}"/>
              </a:ext>
            </a:extLst>
          </p:cNvPr>
          <p:cNvSpPr>
            <a:spLocks noGrp="1"/>
          </p:cNvSpPr>
          <p:nvPr>
            <p:ph type="dt" sz="half" idx="10"/>
          </p:nvPr>
        </p:nvSpPr>
        <p:spPr/>
        <p:txBody>
          <a:bodyPr/>
          <a:lstStyle/>
          <a:p>
            <a:fld id="{AEA47BE7-9265-1546-B220-633A536EC50E}" type="datetimeFigureOut">
              <a:rPr lang="nl-NL" smtClean="0"/>
              <a:t>18-09-20</a:t>
            </a:fld>
            <a:endParaRPr lang="nl-NL"/>
          </a:p>
        </p:txBody>
      </p:sp>
      <p:sp>
        <p:nvSpPr>
          <p:cNvPr id="6" name="Tijdelijke aanduiding voor voettekst 5">
            <a:extLst>
              <a:ext uri="{FF2B5EF4-FFF2-40B4-BE49-F238E27FC236}">
                <a16:creationId xmlns:a16="http://schemas.microsoft.com/office/drawing/2014/main" id="{58B24520-5525-2D45-B915-FA6CA87F69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80BFA8-0709-814F-BBD7-4A04F3C6794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210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C43415-595B-C741-AF3E-E1235674E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73E39A-82C6-594D-815D-E79289FE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DB183-4AD2-1748-BFE9-BB0D39BBF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47BE7-9265-1546-B220-633A536EC50E}" type="datetimeFigureOut">
              <a:rPr lang="nl-NL" smtClean="0"/>
              <a:t>18-09-20</a:t>
            </a:fld>
            <a:endParaRPr lang="nl-NL"/>
          </a:p>
        </p:txBody>
      </p:sp>
      <p:sp>
        <p:nvSpPr>
          <p:cNvPr id="5" name="Tijdelijke aanduiding voor voettekst 4">
            <a:extLst>
              <a:ext uri="{FF2B5EF4-FFF2-40B4-BE49-F238E27FC236}">
                <a16:creationId xmlns:a16="http://schemas.microsoft.com/office/drawing/2014/main" id="{649D5932-C48C-AB41-AEBB-EF62B83F2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2E3ADF-8F46-EF4E-B093-59520C48E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CD9C6-1E83-E54E-B73C-966DF8481115}" type="slidenum">
              <a:rPr lang="nl-NL" smtClean="0"/>
              <a:t>‹nr.›</a:t>
            </a:fld>
            <a:endParaRPr lang="nl-NL"/>
          </a:p>
        </p:txBody>
      </p:sp>
    </p:spTree>
    <p:extLst>
      <p:ext uri="{BB962C8B-B14F-4D97-AF65-F5344CB8AC3E}">
        <p14:creationId xmlns:p14="http://schemas.microsoft.com/office/powerpoint/2010/main" val="92680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mailcontent.vakmedianet.nl/viewer?tid=TIDP3747529XF6269D798CE94E2483D2DFC718F378CAYI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0D8E58-E919-CA42-86B7-A5D99D2E94A7}"/>
              </a:ext>
            </a:extLst>
          </p:cNvPr>
          <p:cNvSpPr>
            <a:spLocks noGrp="1"/>
          </p:cNvSpPr>
          <p:nvPr>
            <p:ph type="ctrTitle"/>
          </p:nvPr>
        </p:nvSpPr>
        <p:spPr>
          <a:xfrm>
            <a:off x="527538" y="4756638"/>
            <a:ext cx="11139854" cy="930447"/>
          </a:xfrm>
        </p:spPr>
        <p:txBody>
          <a:bodyPr>
            <a:normAutofit/>
          </a:bodyPr>
          <a:lstStyle/>
          <a:p>
            <a:r>
              <a:rPr lang="nl-NL" sz="5400">
                <a:solidFill>
                  <a:srgbClr val="FFFFFF"/>
                </a:solidFill>
              </a:rPr>
              <a:t>Arbo, ergonomie en ziekteverzuim</a:t>
            </a:r>
          </a:p>
        </p:txBody>
      </p:sp>
      <p:sp>
        <p:nvSpPr>
          <p:cNvPr id="3" name="Ondertitel 2">
            <a:extLst>
              <a:ext uri="{FF2B5EF4-FFF2-40B4-BE49-F238E27FC236}">
                <a16:creationId xmlns:a16="http://schemas.microsoft.com/office/drawing/2014/main" id="{A6A5441E-203D-DB4D-B7FD-1DC5E17774C5}"/>
              </a:ext>
            </a:extLst>
          </p:cNvPr>
          <p:cNvSpPr>
            <a:spLocks noGrp="1"/>
          </p:cNvSpPr>
          <p:nvPr>
            <p:ph type="subTitle" idx="1"/>
          </p:nvPr>
        </p:nvSpPr>
        <p:spPr>
          <a:xfrm>
            <a:off x="1339362" y="5815698"/>
            <a:ext cx="9144000" cy="420001"/>
          </a:xfrm>
        </p:spPr>
        <p:txBody>
          <a:bodyPr>
            <a:normAutofit/>
          </a:bodyPr>
          <a:lstStyle/>
          <a:p>
            <a:r>
              <a:rPr lang="nl-NL" sz="2000" dirty="0">
                <a:solidFill>
                  <a:srgbClr val="E7E6E6"/>
                </a:solidFill>
              </a:rPr>
              <a:t>Leerjaar 3, periode 1, week 4</a:t>
            </a:r>
          </a:p>
        </p:txBody>
      </p:sp>
      <p:pic>
        <p:nvPicPr>
          <p:cNvPr id="5" name="Afbeelding 4">
            <a:extLst>
              <a:ext uri="{FF2B5EF4-FFF2-40B4-BE49-F238E27FC236}">
                <a16:creationId xmlns:a16="http://schemas.microsoft.com/office/drawing/2014/main" id="{FAB3AAC6-ACE3-CB49-ACFD-BD5F94BE024A}"/>
              </a:ext>
            </a:extLst>
          </p:cNvPr>
          <p:cNvPicPr>
            <a:picLocks noChangeAspect="1"/>
          </p:cNvPicPr>
          <p:nvPr/>
        </p:nvPicPr>
        <p:blipFill>
          <a:blip r:embed="rId2"/>
          <a:stretch>
            <a:fillRect/>
          </a:stretch>
        </p:blipFill>
        <p:spPr>
          <a:xfrm>
            <a:off x="564994" y="307731"/>
            <a:ext cx="4966008" cy="3997637"/>
          </a:xfrm>
          <a:prstGeom prst="rect">
            <a:avLst/>
          </a:prstGeom>
        </p:spPr>
      </p:pic>
      <p:pic>
        <p:nvPicPr>
          <p:cNvPr id="7" name="Afbeelding 6">
            <a:extLst>
              <a:ext uri="{FF2B5EF4-FFF2-40B4-BE49-F238E27FC236}">
                <a16:creationId xmlns:a16="http://schemas.microsoft.com/office/drawing/2014/main" id="{695DEB79-3BAE-404C-ACFE-91983E65A0F7}"/>
              </a:ext>
            </a:extLst>
          </p:cNvPr>
          <p:cNvPicPr>
            <a:picLocks noChangeAspect="1"/>
          </p:cNvPicPr>
          <p:nvPr/>
        </p:nvPicPr>
        <p:blipFill>
          <a:blip r:embed="rId3"/>
          <a:stretch>
            <a:fillRect/>
          </a:stretch>
        </p:blipFill>
        <p:spPr>
          <a:xfrm>
            <a:off x="6416043" y="669774"/>
            <a:ext cx="5455917" cy="3273550"/>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1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a:extLst>
              <a:ext uri="{FF2B5EF4-FFF2-40B4-BE49-F238E27FC236}">
                <a16:creationId xmlns:a16="http://schemas.microsoft.com/office/drawing/2014/main" id="{CAAE45C1-339E-644A-B02B-31F3AB314CED}"/>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Ergonomie</a:t>
            </a:r>
          </a:p>
        </p:txBody>
      </p:sp>
      <p:sp>
        <p:nvSpPr>
          <p:cNvPr id="3" name="Tijdelijke aanduiding voor inhoud 2">
            <a:extLst>
              <a:ext uri="{FF2B5EF4-FFF2-40B4-BE49-F238E27FC236}">
                <a16:creationId xmlns:a16="http://schemas.microsoft.com/office/drawing/2014/main" id="{16C7AE1C-868D-564D-BE70-351B61863DDE}"/>
              </a:ext>
            </a:extLst>
          </p:cNvPr>
          <p:cNvSpPr>
            <a:spLocks noGrp="1"/>
          </p:cNvSpPr>
          <p:nvPr>
            <p:ph idx="1"/>
          </p:nvPr>
        </p:nvSpPr>
        <p:spPr>
          <a:xfrm>
            <a:off x="6090574" y="801866"/>
            <a:ext cx="5306084" cy="5230634"/>
          </a:xfrm>
        </p:spPr>
        <p:txBody>
          <a:bodyPr anchor="ctr">
            <a:normAutofit/>
          </a:bodyPr>
          <a:lstStyle/>
          <a:p>
            <a:pPr marL="0" indent="0">
              <a:buNone/>
            </a:pPr>
            <a:r>
              <a:rPr lang="nl-NL" sz="2400">
                <a:solidFill>
                  <a:srgbClr val="000000"/>
                </a:solidFill>
              </a:rPr>
              <a:t>Ergonomie is de wetenschap die zich richt op het afstemmen van hulpmiddelen en omstandigheden op de eigenschappen van de mens waardoor mensen optimaal kunnen functioneren. Dit beslaat het hele gebied van bijvoorbeeld een goede bureaustoel tot een efficiënt werkproces in de keuken van een restaurant. Ergonomie levert zo een belangrijke bijdrage aan het veilig en gezond kunnen inrichten van een werkplek.</a:t>
            </a:r>
          </a:p>
        </p:txBody>
      </p:sp>
    </p:spTree>
    <p:extLst>
      <p:ext uri="{BB962C8B-B14F-4D97-AF65-F5344CB8AC3E}">
        <p14:creationId xmlns:p14="http://schemas.microsoft.com/office/powerpoint/2010/main" val="395529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3681C0-49FC-9A44-B2CB-2E080CAC7B06}"/>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Office workout</a:t>
            </a:r>
          </a:p>
        </p:txBody>
      </p:sp>
      <p:pic>
        <p:nvPicPr>
          <p:cNvPr id="5" name="Tijdelijke aanduiding voor inhoud 4" descr="Afbeelding met person, zitten, poseren, staand&#10;&#10;Automatisch gegenereerde beschrijving">
            <a:extLst>
              <a:ext uri="{FF2B5EF4-FFF2-40B4-BE49-F238E27FC236}">
                <a16:creationId xmlns:a16="http://schemas.microsoft.com/office/drawing/2014/main" id="{937C572F-F41B-864E-A4FF-C982CA1BA5EA}"/>
              </a:ext>
            </a:extLst>
          </p:cNvPr>
          <p:cNvPicPr>
            <a:picLocks noGrp="1" noChangeAspect="1"/>
          </p:cNvPicPr>
          <p:nvPr>
            <p:ph idx="1"/>
          </p:nvPr>
        </p:nvPicPr>
        <p:blipFill rotWithShape="1">
          <a:blip r:embed="rId2"/>
          <a:srcRect l="1029" r="8329" b="2"/>
          <a:stretch/>
        </p:blipFill>
        <p:spPr>
          <a:xfrm>
            <a:off x="198741" y="2410448"/>
            <a:ext cx="5803323" cy="3890357"/>
          </a:xfrm>
          <a:prstGeom prst="rect">
            <a:avLst/>
          </a:prstGeom>
        </p:spPr>
      </p:pic>
      <p:pic>
        <p:nvPicPr>
          <p:cNvPr id="1026" name="Picture 2">
            <a:extLst>
              <a:ext uri="{FF2B5EF4-FFF2-40B4-BE49-F238E27FC236}">
                <a16:creationId xmlns:a16="http://schemas.microsoft.com/office/drawing/2014/main" id="{5F2C922C-330E-3749-B46C-623AE652E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5246"/>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9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8BFBFAB-F276-B340-A76D-D90FA0BA3EC7}"/>
              </a:ext>
            </a:extLst>
          </p:cNvPr>
          <p:cNvSpPr>
            <a:spLocks noGrp="1"/>
          </p:cNvSpPr>
          <p:nvPr>
            <p:ph type="title"/>
          </p:nvPr>
        </p:nvSpPr>
        <p:spPr>
          <a:xfrm>
            <a:off x="863029" y="1012004"/>
            <a:ext cx="3416158" cy="4795408"/>
          </a:xfrm>
        </p:spPr>
        <p:txBody>
          <a:bodyPr>
            <a:normAutofit/>
          </a:bodyPr>
          <a:lstStyle/>
          <a:p>
            <a:r>
              <a:rPr lang="nl-NL">
                <a:solidFill>
                  <a:srgbClr val="FFFFFF"/>
                </a:solidFill>
              </a:rPr>
              <a:t>Ziektverzuim</a:t>
            </a:r>
          </a:p>
        </p:txBody>
      </p:sp>
      <p:graphicFrame>
        <p:nvGraphicFramePr>
          <p:cNvPr id="5" name="Tijdelijke aanduiding voor inhoud 2">
            <a:extLst>
              <a:ext uri="{FF2B5EF4-FFF2-40B4-BE49-F238E27FC236}">
                <a16:creationId xmlns:a16="http://schemas.microsoft.com/office/drawing/2014/main" id="{1ABD5E6F-B94F-4191-AA74-DC5B8669A1DD}"/>
              </a:ext>
            </a:extLst>
          </p:cNvPr>
          <p:cNvGraphicFramePr>
            <a:graphicFrameLocks noGrp="1"/>
          </p:cNvGraphicFramePr>
          <p:nvPr>
            <p:ph idx="1"/>
            <p:extLst>
              <p:ext uri="{D42A27DB-BD31-4B8C-83A1-F6EECF244321}">
                <p14:modId xmlns:p14="http://schemas.microsoft.com/office/powerpoint/2010/main" val="26163114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0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B1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el 9">
            <a:extLst>
              <a:ext uri="{FF2B5EF4-FFF2-40B4-BE49-F238E27FC236}">
                <a16:creationId xmlns:a16="http://schemas.microsoft.com/office/drawing/2014/main" id="{8A5B31D0-F48B-2B44-9932-14F33BDB0254}"/>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Preventie!</a:t>
            </a:r>
          </a:p>
        </p:txBody>
      </p:sp>
      <p:pic>
        <p:nvPicPr>
          <p:cNvPr id="4" name="Afbeelding 3" descr="Afbeelding met persoon, tekst, teken&#10;&#10;Automatisch gegenereerde beschrijving">
            <a:extLst>
              <a:ext uri="{FF2B5EF4-FFF2-40B4-BE49-F238E27FC236}">
                <a16:creationId xmlns:a16="http://schemas.microsoft.com/office/drawing/2014/main" id="{EE57DE4B-E5F8-1D49-8901-7EF38D5A1657}"/>
              </a:ext>
            </a:extLst>
          </p:cNvPr>
          <p:cNvPicPr>
            <a:picLocks noChangeAspect="1"/>
          </p:cNvPicPr>
          <p:nvPr/>
        </p:nvPicPr>
        <p:blipFill rotWithShape="1">
          <a:blip r:embed="rId2"/>
          <a:srcRect t="11787" r="1" b="3002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AFB587C-974A-3B44-8121-9480F1B7E522}"/>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Wat zou jij een werkgever adviseren?</a:t>
            </a:r>
          </a:p>
        </p:txBody>
      </p:sp>
    </p:spTree>
    <p:extLst>
      <p:ext uri="{BB962C8B-B14F-4D97-AF65-F5344CB8AC3E}">
        <p14:creationId xmlns:p14="http://schemas.microsoft.com/office/powerpoint/2010/main" val="57939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CE4EC0E-1339-CF44-B897-DBA4D75CA98B}"/>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Gezond werken!</a:t>
            </a:r>
          </a:p>
        </p:txBody>
      </p:sp>
      <p:pic>
        <p:nvPicPr>
          <p:cNvPr id="7" name="Afbeelding 6">
            <a:extLst>
              <a:ext uri="{FF2B5EF4-FFF2-40B4-BE49-F238E27FC236}">
                <a16:creationId xmlns:a16="http://schemas.microsoft.com/office/drawing/2014/main" id="{DFE5F79E-01DE-D04C-B5AF-643F1C036387}"/>
              </a:ext>
            </a:extLst>
          </p:cNvPr>
          <p:cNvPicPr>
            <a:picLocks noChangeAspect="1"/>
          </p:cNvPicPr>
          <p:nvPr/>
        </p:nvPicPr>
        <p:blipFill rotWithShape="1">
          <a:blip r:embed="rId2"/>
          <a:srcRect t="13492" r="1" b="6793"/>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AEE934D-A401-D244-B7EB-AC4317726144}"/>
              </a:ext>
            </a:extLst>
          </p:cNvPr>
          <p:cNvSpPr>
            <a:spLocks noGrp="1"/>
          </p:cNvSpPr>
          <p:nvPr>
            <p:ph idx="1"/>
          </p:nvPr>
        </p:nvSpPr>
        <p:spPr>
          <a:xfrm>
            <a:off x="8029319" y="917725"/>
            <a:ext cx="3424739" cy="4852362"/>
          </a:xfrm>
        </p:spPr>
        <p:txBody>
          <a:bodyPr anchor="ctr">
            <a:normAutofit/>
          </a:bodyPr>
          <a:lstStyle/>
          <a:p>
            <a:r>
              <a:rPr lang="nl-NL" sz="2000" dirty="0">
                <a:solidFill>
                  <a:srgbClr val="FFFFFF"/>
                </a:solidFill>
              </a:rPr>
              <a:t>Wat zou jij een werkgever adviseren op het gebied van gezond werken?</a:t>
            </a:r>
          </a:p>
          <a:p>
            <a:r>
              <a:rPr lang="nl-NL" sz="2000" dirty="0">
                <a:solidFill>
                  <a:srgbClr val="FFFFFF"/>
                </a:solidFill>
              </a:rPr>
              <a:t>Noem de belangrijkste onderdelen.</a:t>
            </a:r>
          </a:p>
        </p:txBody>
      </p:sp>
    </p:spTree>
    <p:extLst>
      <p:ext uri="{BB962C8B-B14F-4D97-AF65-F5344CB8AC3E}">
        <p14:creationId xmlns:p14="http://schemas.microsoft.com/office/powerpoint/2010/main" val="230305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5F3544-65E6-2346-A2E2-F2DF86B76786}"/>
              </a:ext>
            </a:extLst>
          </p:cNvPr>
          <p:cNvSpPr>
            <a:spLocks noGrp="1"/>
          </p:cNvSpPr>
          <p:nvPr>
            <p:ph type="title"/>
          </p:nvPr>
        </p:nvSpPr>
        <p:spPr>
          <a:xfrm>
            <a:off x="795528" y="386930"/>
            <a:ext cx="10141799" cy="1300554"/>
          </a:xfrm>
        </p:spPr>
        <p:txBody>
          <a:bodyPr vert="horz" lIns="91440" tIns="45720" rIns="91440" bIns="45720" rtlCol="0" anchor="b">
            <a:normAutofit/>
          </a:bodyPr>
          <a:lstStyle/>
          <a:p>
            <a:pPr marL="285750" indent="-285750"/>
            <a:r>
              <a:rPr lang="en-US" sz="4800" dirty="0" err="1"/>
              <a:t>Nationale</a:t>
            </a:r>
            <a:r>
              <a:rPr lang="en-US" sz="4800" dirty="0"/>
              <a:t> </a:t>
            </a:r>
            <a:r>
              <a:rPr lang="en-US" sz="4800"/>
              <a:t>vitaliteitsweek</a:t>
            </a:r>
            <a:endParaRPr lang="en-US" sz="4800" dirty="0"/>
          </a:p>
        </p:txBody>
      </p:sp>
      <p:sp>
        <p:nvSpPr>
          <p:cNvPr id="2053" name="Rectangle 7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A8DB221-2555-8748-89A6-D9AEE758B0F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011" r="6480"/>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7ED411A2-EDB4-8143-9501-47D6AA88D850}"/>
              </a:ext>
            </a:extLst>
          </p:cNvPr>
          <p:cNvSpPr>
            <a:spLocks noGrp="1"/>
          </p:cNvSpPr>
          <p:nvPr>
            <p:ph sz="half" idx="2"/>
          </p:nvPr>
        </p:nvSpPr>
        <p:spPr>
          <a:xfrm>
            <a:off x="6406429" y="2599509"/>
            <a:ext cx="4530898" cy="3639450"/>
          </a:xfrm>
        </p:spPr>
        <p:txBody>
          <a:bodyPr vert="horz" lIns="91440" tIns="45720" rIns="91440" bIns="45720" rtlCol="0" anchor="ctr">
            <a:normAutofit/>
          </a:bodyPr>
          <a:lstStyle/>
          <a:p>
            <a:r>
              <a:rPr lang="en-US" sz="2000" dirty="0"/>
              <a:t>Maak met je </a:t>
            </a:r>
            <a:r>
              <a:rPr lang="en-US" sz="2000" dirty="0" err="1"/>
              <a:t>groepje</a:t>
            </a:r>
            <a:r>
              <a:rPr lang="en-US" sz="2000" dirty="0"/>
              <a:t> </a:t>
            </a:r>
            <a:r>
              <a:rPr lang="en-US" sz="2000" dirty="0" err="1"/>
              <a:t>een</a:t>
            </a:r>
            <a:r>
              <a:rPr lang="en-US" sz="2000" dirty="0"/>
              <a:t>  plan </a:t>
            </a:r>
            <a:r>
              <a:rPr lang="en-US" sz="2000" dirty="0" err="1"/>
              <a:t>voor</a:t>
            </a:r>
            <a:r>
              <a:rPr lang="en-US" sz="2000" dirty="0"/>
              <a:t>  1 week </a:t>
            </a:r>
            <a:r>
              <a:rPr lang="en-US" sz="2000" dirty="0" err="1"/>
              <a:t>voor</a:t>
            </a:r>
            <a:r>
              <a:rPr lang="en-US" sz="2000" dirty="0"/>
              <a:t> Helicon </a:t>
            </a:r>
            <a:r>
              <a:rPr lang="en-US" sz="2000" dirty="0" err="1"/>
              <a:t>docenten</a:t>
            </a:r>
            <a:r>
              <a:rPr lang="en-US" sz="2000" dirty="0"/>
              <a:t> </a:t>
            </a:r>
            <a:r>
              <a:rPr lang="en-US" sz="2000" dirty="0" err="1"/>
              <a:t>en</a:t>
            </a:r>
            <a:r>
              <a:rPr lang="en-US" sz="2000" dirty="0"/>
              <a:t> </a:t>
            </a:r>
            <a:r>
              <a:rPr lang="en-US" sz="2000" dirty="0" err="1"/>
              <a:t>studenten</a:t>
            </a:r>
            <a:r>
              <a:rPr lang="en-US" sz="2000" dirty="0"/>
              <a:t>.</a:t>
            </a:r>
          </a:p>
          <a:p>
            <a:r>
              <a:rPr lang="en-US" sz="2000" dirty="0" err="1"/>
              <a:t>Denk</a:t>
            </a:r>
            <a:r>
              <a:rPr lang="en-US" sz="2000" dirty="0"/>
              <a:t> </a:t>
            </a:r>
            <a:r>
              <a:rPr lang="en-US" sz="2000" dirty="0" err="1"/>
              <a:t>aan</a:t>
            </a:r>
            <a:r>
              <a:rPr lang="en-US" sz="2000" dirty="0"/>
              <a:t> plan van </a:t>
            </a:r>
            <a:r>
              <a:rPr lang="en-US" sz="2000" dirty="0" err="1"/>
              <a:t>aanpak</a:t>
            </a:r>
            <a:r>
              <a:rPr lang="en-US" sz="2000" dirty="0"/>
              <a:t>, </a:t>
            </a:r>
            <a:r>
              <a:rPr lang="en-US" sz="2000" dirty="0" err="1"/>
              <a:t>draaiboek</a:t>
            </a:r>
            <a:r>
              <a:rPr lang="en-US" sz="2000" dirty="0"/>
              <a:t> </a:t>
            </a:r>
            <a:r>
              <a:rPr lang="en-US" sz="2000" dirty="0" err="1"/>
              <a:t>en</a:t>
            </a:r>
            <a:r>
              <a:rPr lang="en-US" sz="2000" dirty="0"/>
              <a:t> de </a:t>
            </a:r>
            <a:r>
              <a:rPr lang="en-US" sz="2000" dirty="0" err="1"/>
              <a:t>uitvoering</a:t>
            </a:r>
            <a:r>
              <a:rPr lang="en-US" sz="2000" dirty="0"/>
              <a:t> (</a:t>
            </a:r>
            <a:r>
              <a:rPr lang="en-US" sz="2000" dirty="0" err="1"/>
              <a:t>relatie</a:t>
            </a:r>
            <a:r>
              <a:rPr lang="en-US" sz="2000" dirty="0"/>
              <a:t> </a:t>
            </a:r>
            <a:r>
              <a:rPr lang="en-US" sz="2000" dirty="0" err="1"/>
              <a:t>Proeve</a:t>
            </a:r>
            <a:r>
              <a:rPr lang="en-US" sz="2000" dirty="0"/>
              <a:t>)</a:t>
            </a:r>
          </a:p>
          <a:p>
            <a:r>
              <a:rPr lang="en-US" sz="2000" dirty="0" err="1"/>
              <a:t>Combinatie</a:t>
            </a:r>
            <a:r>
              <a:rPr lang="en-US" sz="2000" dirty="0"/>
              <a:t> </a:t>
            </a:r>
            <a:r>
              <a:rPr lang="en-US" sz="2000" dirty="0" err="1"/>
              <a:t>fysiek</a:t>
            </a:r>
            <a:r>
              <a:rPr lang="en-US" sz="2000" dirty="0"/>
              <a:t> (3 </a:t>
            </a:r>
            <a:r>
              <a:rPr lang="en-US" sz="2000" dirty="0" err="1"/>
              <a:t>dagen</a:t>
            </a:r>
            <a:r>
              <a:rPr lang="en-US" sz="2000" dirty="0"/>
              <a:t>) </a:t>
            </a:r>
            <a:r>
              <a:rPr lang="en-US" sz="2000" dirty="0" err="1"/>
              <a:t>digitaal</a:t>
            </a:r>
            <a:r>
              <a:rPr lang="en-US" sz="2000" dirty="0"/>
              <a:t> (2 </a:t>
            </a:r>
            <a:r>
              <a:rPr lang="en-US" sz="2000" dirty="0" err="1"/>
              <a:t>dagen</a:t>
            </a:r>
            <a:r>
              <a:rPr lang="en-US" sz="2000" dirty="0"/>
              <a:t>)</a:t>
            </a:r>
          </a:p>
          <a:p>
            <a:r>
              <a:rPr lang="en-US" sz="2000" dirty="0" err="1"/>
              <a:t>Eventueel</a:t>
            </a:r>
            <a:r>
              <a:rPr lang="en-US" sz="2000" dirty="0"/>
              <a:t> </a:t>
            </a:r>
            <a:r>
              <a:rPr lang="en-US" sz="2000" dirty="0" err="1"/>
              <a:t>meerdere</a:t>
            </a:r>
            <a:r>
              <a:rPr lang="en-US" sz="2000" dirty="0"/>
              <a:t> </a:t>
            </a:r>
            <a:r>
              <a:rPr lang="en-US" sz="2000" dirty="0" err="1"/>
              <a:t>activitieiten</a:t>
            </a:r>
            <a:r>
              <a:rPr lang="en-US" sz="2000" dirty="0"/>
              <a:t> per </a:t>
            </a:r>
            <a:r>
              <a:rPr lang="en-US" sz="2000" dirty="0" err="1"/>
              <a:t>dag</a:t>
            </a:r>
            <a:r>
              <a:rPr lang="en-US" sz="2000" dirty="0"/>
              <a:t>.</a:t>
            </a:r>
          </a:p>
          <a:p>
            <a:r>
              <a:rPr lang="en-US" sz="2000" dirty="0"/>
              <a:t>Maak met je </a:t>
            </a:r>
            <a:r>
              <a:rPr lang="en-US" sz="2000" dirty="0" err="1"/>
              <a:t>groepje</a:t>
            </a:r>
            <a:r>
              <a:rPr lang="en-US" sz="2000" dirty="0"/>
              <a:t> </a:t>
            </a:r>
            <a:r>
              <a:rPr lang="en-US" sz="2000" dirty="0" err="1"/>
              <a:t>een</a:t>
            </a:r>
            <a:r>
              <a:rPr lang="en-US" sz="2000" dirty="0"/>
              <a:t> </a:t>
            </a:r>
            <a:r>
              <a:rPr lang="en-US" sz="2000" dirty="0" err="1"/>
              <a:t>presentatie</a:t>
            </a:r>
            <a:r>
              <a:rPr lang="en-US" sz="2000" dirty="0"/>
              <a:t>/ </a:t>
            </a:r>
            <a:r>
              <a:rPr lang="en-US" sz="2000" dirty="0" err="1"/>
              <a:t>korte</a:t>
            </a:r>
            <a:r>
              <a:rPr lang="en-US" sz="2000" dirty="0"/>
              <a:t> pitch.</a:t>
            </a:r>
          </a:p>
        </p:txBody>
      </p:sp>
      <p:sp>
        <p:nvSpPr>
          <p:cNvPr id="2055" name="Rectangle 7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73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lucht, boom&#10;&#10;Automatisch gegenereerde beschrijving">
            <a:extLst>
              <a:ext uri="{FF2B5EF4-FFF2-40B4-BE49-F238E27FC236}">
                <a16:creationId xmlns:a16="http://schemas.microsoft.com/office/drawing/2014/main" id="{B12B9C2E-1CF6-F84C-B95C-10037B37A927}"/>
              </a:ext>
            </a:extLst>
          </p:cNvPr>
          <p:cNvPicPr>
            <a:picLocks noGrp="1" noChangeAspect="1"/>
          </p:cNvPicPr>
          <p:nvPr>
            <p:ph idx="1"/>
          </p:nvPr>
        </p:nvPicPr>
        <p:blipFill>
          <a:blip r:embed="rId2"/>
          <a:stretch>
            <a:fillRect/>
          </a:stretch>
        </p:blipFill>
        <p:spPr>
          <a:xfrm>
            <a:off x="2938576" y="643467"/>
            <a:ext cx="6314847" cy="5571066"/>
          </a:xfrm>
          <a:prstGeom prst="rect">
            <a:avLst/>
          </a:prstGeom>
        </p:spPr>
      </p:pic>
      <p:sp>
        <p:nvSpPr>
          <p:cNvPr id="2" name="Rechthoek 1">
            <a:extLst>
              <a:ext uri="{FF2B5EF4-FFF2-40B4-BE49-F238E27FC236}">
                <a16:creationId xmlns:a16="http://schemas.microsoft.com/office/drawing/2014/main" id="{F90E02EA-B4A7-144A-A0A9-DC29B9E85259}"/>
              </a:ext>
            </a:extLst>
          </p:cNvPr>
          <p:cNvSpPr/>
          <p:nvPr/>
        </p:nvSpPr>
        <p:spPr>
          <a:xfrm>
            <a:off x="561472" y="5732812"/>
            <a:ext cx="6096000" cy="923330"/>
          </a:xfrm>
          <a:prstGeom prst="rect">
            <a:avLst/>
          </a:prstGeom>
        </p:spPr>
        <p:txBody>
          <a:bodyPr>
            <a:spAutoFit/>
          </a:bodyPr>
          <a:lstStyle/>
          <a:p>
            <a:r>
              <a:rPr lang="nl-NL" dirty="0">
                <a:hlinkClick r:id="rId3"/>
              </a:rPr>
              <a:t>https://mailcontent.vakmedianet.nl/viewer?tid=TIDP3747529XF6269D798CE94E2483D2DFC718F378CAYI4</a:t>
            </a:r>
            <a:endParaRPr lang="nl-NL" dirty="0"/>
          </a:p>
          <a:p>
            <a:endParaRPr lang="nl-NL" dirty="0"/>
          </a:p>
        </p:txBody>
      </p:sp>
    </p:spTree>
    <p:extLst>
      <p:ext uri="{BB962C8B-B14F-4D97-AF65-F5344CB8AC3E}">
        <p14:creationId xmlns:p14="http://schemas.microsoft.com/office/powerpoint/2010/main" val="248588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A4EB6-F770-A644-A5CF-0393B4EFDCA2}"/>
              </a:ext>
            </a:extLst>
          </p:cNvPr>
          <p:cNvSpPr>
            <a:spLocks noGrp="1"/>
          </p:cNvSpPr>
          <p:nvPr>
            <p:ph type="title"/>
          </p:nvPr>
        </p:nvSpPr>
        <p:spPr>
          <a:xfrm>
            <a:off x="4965430" y="629268"/>
            <a:ext cx="6586491" cy="1286160"/>
          </a:xfrm>
        </p:spPr>
        <p:txBody>
          <a:bodyPr anchor="b">
            <a:normAutofit/>
          </a:bodyPr>
          <a:lstStyle/>
          <a:p>
            <a:r>
              <a:rPr lang="nl-NL" dirty="0"/>
              <a:t>Begrippen vorige week</a:t>
            </a:r>
          </a:p>
        </p:txBody>
      </p:sp>
      <p:sp>
        <p:nvSpPr>
          <p:cNvPr id="3" name="Tijdelijke aanduiding voor inhoud 2">
            <a:extLst>
              <a:ext uri="{FF2B5EF4-FFF2-40B4-BE49-F238E27FC236}">
                <a16:creationId xmlns:a16="http://schemas.microsoft.com/office/drawing/2014/main" id="{10DC4112-BFEC-714A-8F53-4617BDF3524F}"/>
              </a:ext>
            </a:extLst>
          </p:cNvPr>
          <p:cNvSpPr>
            <a:spLocks noGrp="1"/>
          </p:cNvSpPr>
          <p:nvPr>
            <p:ph idx="1"/>
          </p:nvPr>
        </p:nvSpPr>
        <p:spPr>
          <a:xfrm>
            <a:off x="4965431" y="2438400"/>
            <a:ext cx="6586489" cy="3785419"/>
          </a:xfrm>
        </p:spPr>
        <p:txBody>
          <a:bodyPr>
            <a:normAutofit/>
          </a:bodyPr>
          <a:lstStyle/>
          <a:p>
            <a:r>
              <a:rPr lang="nl-NL" sz="2000" dirty="0"/>
              <a:t>Psychische gezondheid of ongezondheid</a:t>
            </a:r>
          </a:p>
          <a:p>
            <a:r>
              <a:rPr lang="nl-NL" sz="2000" dirty="0"/>
              <a:t>Stress signalen en waarschuwingssymptomen</a:t>
            </a:r>
          </a:p>
          <a:p>
            <a:r>
              <a:rPr lang="nl-NL" sz="2000" dirty="0"/>
              <a:t>Rol van energiegevers en –vreters </a:t>
            </a:r>
          </a:p>
          <a:p>
            <a:r>
              <a:rPr lang="nl-NL" sz="2000" dirty="0"/>
              <a:t>Cirkel van betrokkenheid en cirkel van invloed</a:t>
            </a:r>
          </a:p>
          <a:p>
            <a:r>
              <a:rPr lang="nl-NL" sz="2000" dirty="0"/>
              <a:t>Stress</a:t>
            </a:r>
          </a:p>
          <a:p>
            <a:r>
              <a:rPr lang="nl-NL" sz="2000" dirty="0"/>
              <a:t>Stress in het lichaam</a:t>
            </a:r>
          </a:p>
          <a:p>
            <a:r>
              <a:rPr lang="nl-NL" sz="2000" dirty="0"/>
              <a:t>Chronische stress</a:t>
            </a:r>
          </a:p>
          <a:p>
            <a:r>
              <a:rPr lang="nl-NL" sz="2000" dirty="0"/>
              <a:t>Stress en bewegen</a:t>
            </a:r>
          </a:p>
        </p:txBody>
      </p:sp>
      <p:pic>
        <p:nvPicPr>
          <p:cNvPr id="5" name="Picture 4">
            <a:extLst>
              <a:ext uri="{FF2B5EF4-FFF2-40B4-BE49-F238E27FC236}">
                <a16:creationId xmlns:a16="http://schemas.microsoft.com/office/drawing/2014/main" id="{B9240565-A2F4-47F2-9241-79E52D06CDEF}"/>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85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6074D6-D934-074F-92F0-FA3248E21AEA}"/>
              </a:ext>
            </a:extLst>
          </p:cNvPr>
          <p:cNvSpPr>
            <a:spLocks noGrp="1"/>
          </p:cNvSpPr>
          <p:nvPr>
            <p:ph type="title"/>
          </p:nvPr>
        </p:nvSpPr>
        <p:spPr>
          <a:xfrm>
            <a:off x="7013178" y="1103447"/>
            <a:ext cx="4375323" cy="3782878"/>
          </a:xfrm>
        </p:spPr>
        <p:txBody>
          <a:bodyPr vert="horz" lIns="91440" tIns="45720" rIns="91440" bIns="45720" rtlCol="0" anchor="t">
            <a:normAutofit fontScale="90000"/>
          </a:bodyPr>
          <a:lstStyle/>
          <a:p>
            <a:r>
              <a:rPr lang="en-US" sz="3000" dirty="0" err="1"/>
              <a:t>Opdracht</a:t>
            </a:r>
            <a:r>
              <a:rPr lang="en-US" sz="3000" dirty="0"/>
              <a:t> </a:t>
            </a:r>
            <a:r>
              <a:rPr lang="en-US" sz="3000" dirty="0" err="1"/>
              <a:t>vorige</a:t>
            </a:r>
            <a:r>
              <a:rPr lang="en-US" sz="3000" dirty="0"/>
              <a:t> week.</a:t>
            </a:r>
            <a:br>
              <a:rPr lang="en-US" sz="3000" dirty="0"/>
            </a:br>
            <a:r>
              <a:rPr lang="en-US" sz="3000" dirty="0"/>
              <a:t>Hoe </a:t>
            </a:r>
            <a:r>
              <a:rPr lang="en-US" sz="3000" dirty="0" err="1"/>
              <a:t>kun</a:t>
            </a:r>
            <a:r>
              <a:rPr lang="en-US" sz="3000" dirty="0"/>
              <a:t> je De </a:t>
            </a:r>
            <a:r>
              <a:rPr lang="en-US" sz="3000" dirty="0" err="1"/>
              <a:t>Eetmeter</a:t>
            </a:r>
            <a:r>
              <a:rPr lang="en-US" sz="3000" dirty="0"/>
              <a:t> in de </a:t>
            </a:r>
            <a:r>
              <a:rPr lang="en-US" sz="3000" dirty="0" err="1"/>
              <a:t>praktijk</a:t>
            </a:r>
            <a:r>
              <a:rPr lang="en-US" sz="3000" dirty="0"/>
              <a:t> </a:t>
            </a:r>
            <a:r>
              <a:rPr lang="en-US" sz="3000" dirty="0" err="1"/>
              <a:t>gebruiken</a:t>
            </a:r>
            <a:r>
              <a:rPr lang="en-US" sz="3000" dirty="0"/>
              <a:t>?</a:t>
            </a:r>
            <a:br>
              <a:rPr lang="en-US" sz="3000" dirty="0"/>
            </a:br>
            <a:r>
              <a:rPr lang="en-US" sz="3000" dirty="0" err="1"/>
              <a:t>Welke</a:t>
            </a:r>
            <a:r>
              <a:rPr lang="en-US" sz="3000" dirty="0"/>
              <a:t> </a:t>
            </a:r>
            <a:r>
              <a:rPr lang="en-US" sz="3000" dirty="0" err="1"/>
              <a:t>zaken</a:t>
            </a:r>
            <a:r>
              <a:rPr lang="en-US" sz="3000" dirty="0"/>
              <a:t> </a:t>
            </a:r>
            <a:r>
              <a:rPr lang="en-US" sz="3000" dirty="0" err="1"/>
              <a:t>zou</a:t>
            </a:r>
            <a:r>
              <a:rPr lang="en-US" sz="3000" dirty="0"/>
              <a:t> je nu </a:t>
            </a:r>
            <a:r>
              <a:rPr lang="en-US" sz="3000" dirty="0" err="1"/>
              <a:t>zelf</a:t>
            </a:r>
            <a:r>
              <a:rPr lang="en-US" sz="3000" dirty="0"/>
              <a:t> </a:t>
            </a:r>
            <a:r>
              <a:rPr lang="en-US" sz="3000" dirty="0" err="1"/>
              <a:t>aanpassen</a:t>
            </a:r>
            <a:r>
              <a:rPr lang="en-US" sz="3000" dirty="0"/>
              <a:t>? </a:t>
            </a:r>
            <a:br>
              <a:rPr lang="en-US" sz="3000" dirty="0"/>
            </a:br>
            <a:r>
              <a:rPr lang="en-US" sz="3000" dirty="0" err="1"/>
              <a:t>Zet</a:t>
            </a:r>
            <a:r>
              <a:rPr lang="en-US" sz="3000" dirty="0"/>
              <a:t> het in de </a:t>
            </a:r>
            <a:r>
              <a:rPr lang="en-US" sz="3000" dirty="0" err="1"/>
              <a:t>Eetmeter</a:t>
            </a:r>
            <a:r>
              <a:rPr lang="en-US" sz="3000" dirty="0"/>
              <a:t> </a:t>
            </a:r>
            <a:r>
              <a:rPr lang="en-US" sz="3000" dirty="0" err="1"/>
              <a:t>indien</a:t>
            </a:r>
            <a:r>
              <a:rPr lang="en-US" sz="3000" dirty="0"/>
              <a:t> je het </a:t>
            </a:r>
            <a:r>
              <a:rPr lang="en-US" sz="3000" dirty="0" err="1"/>
              <a:t>nog</a:t>
            </a:r>
            <a:r>
              <a:rPr lang="en-US" sz="3000" dirty="0"/>
              <a:t> </a:t>
            </a:r>
            <a:r>
              <a:rPr lang="en-US" sz="3000" dirty="0" err="1"/>
              <a:t>niet</a:t>
            </a:r>
            <a:r>
              <a:rPr lang="en-US" sz="3000" dirty="0"/>
              <a:t> </a:t>
            </a:r>
            <a:r>
              <a:rPr lang="en-US" sz="3000" dirty="0" err="1"/>
              <a:t>hebt</a:t>
            </a:r>
            <a:r>
              <a:rPr lang="en-US" sz="3000" dirty="0"/>
              <a:t> </a:t>
            </a:r>
            <a:r>
              <a:rPr lang="en-US" sz="3000" dirty="0" err="1"/>
              <a:t>gedaan</a:t>
            </a:r>
            <a:br>
              <a:rPr lang="en-US" sz="3000" dirty="0"/>
            </a:br>
            <a:r>
              <a:rPr lang="en-US" sz="3000" dirty="0"/>
              <a:t>Over 15 </a:t>
            </a:r>
            <a:r>
              <a:rPr lang="en-US" sz="3000" dirty="0" err="1"/>
              <a:t>minuten</a:t>
            </a:r>
            <a:r>
              <a:rPr lang="en-US" sz="3000" dirty="0"/>
              <a:t> </a:t>
            </a:r>
            <a:r>
              <a:rPr lang="en-US" sz="3000" dirty="0" err="1"/>
              <a:t>terug</a:t>
            </a:r>
            <a:r>
              <a:rPr lang="en-US" sz="3000" dirty="0"/>
              <a:t>.</a:t>
            </a:r>
          </a:p>
        </p:txBody>
      </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ening&#10;&#10;Automatisch gegenereerde beschrijving">
            <a:extLst>
              <a:ext uri="{FF2B5EF4-FFF2-40B4-BE49-F238E27FC236}">
                <a16:creationId xmlns:a16="http://schemas.microsoft.com/office/drawing/2014/main" id="{66D8D53B-F9F1-334E-866E-A7768E0AF53E}"/>
              </a:ext>
            </a:extLst>
          </p:cNvPr>
          <p:cNvPicPr>
            <a:picLocks noGrp="1" noChangeAspect="1"/>
          </p:cNvPicPr>
          <p:nvPr>
            <p:ph idx="1"/>
          </p:nvPr>
        </p:nvPicPr>
        <p:blipFill rotWithShape="1">
          <a:blip r:embed="rId2"/>
          <a:srcRect t="793" r="-2" b="473"/>
          <a:stretch/>
        </p:blipFill>
        <p:spPr>
          <a:xfrm>
            <a:off x="733507" y="666728"/>
            <a:ext cx="5536001" cy="5465791"/>
          </a:xfrm>
          <a:prstGeom prst="rect">
            <a:avLst/>
          </a:prstGeom>
        </p:spPr>
      </p:pic>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053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3827AA-B02C-C643-AF55-7415F9CACDB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Arbobeleid</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5E9C63CA-9D7E-024B-8DA5-E444E641A103}"/>
              </a:ext>
            </a:extLst>
          </p:cNvPr>
          <p:cNvPicPr>
            <a:picLocks noGrp="1" noChangeAspect="1"/>
          </p:cNvPicPr>
          <p:nvPr>
            <p:ph idx="1"/>
          </p:nvPr>
        </p:nvPicPr>
        <p:blipFill>
          <a:blip r:embed="rId2"/>
          <a:stretch>
            <a:fillRect/>
          </a:stretch>
        </p:blipFill>
        <p:spPr>
          <a:xfrm>
            <a:off x="2870341" y="2509911"/>
            <a:ext cx="6396219" cy="3997637"/>
          </a:xfrm>
          <a:prstGeom prst="rect">
            <a:avLst/>
          </a:prstGeom>
        </p:spPr>
      </p:pic>
    </p:spTree>
    <p:extLst>
      <p:ext uri="{BB962C8B-B14F-4D97-AF65-F5344CB8AC3E}">
        <p14:creationId xmlns:p14="http://schemas.microsoft.com/office/powerpoint/2010/main" val="179428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36E4807-AF32-CD4A-9536-23E8615F4B9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Uit welke onderdelen bestaat dit beleid?</a:t>
            </a:r>
            <a:br>
              <a:rPr lang="en-US" sz="4700" kern="1200">
                <a:solidFill>
                  <a:srgbClr val="FFFFFF"/>
                </a:solidFill>
                <a:latin typeface="+mj-lt"/>
                <a:ea typeface="+mj-ea"/>
                <a:cs typeface="+mj-cs"/>
              </a:rPr>
            </a:br>
            <a:r>
              <a:rPr lang="en-US" sz="4700" kern="1200">
                <a:solidFill>
                  <a:srgbClr val="FFFFFF"/>
                </a:solidFill>
                <a:latin typeface="+mj-lt"/>
                <a:ea typeface="+mj-ea"/>
                <a:cs typeface="+mj-cs"/>
              </a:rPr>
              <a:t>Wat is het belang?</a:t>
            </a:r>
          </a:p>
        </p:txBody>
      </p:sp>
      <p:sp>
        <p:nvSpPr>
          <p:cNvPr id="3" name="Tijdelijke aanduiding voor inhoud 2">
            <a:extLst>
              <a:ext uri="{FF2B5EF4-FFF2-40B4-BE49-F238E27FC236}">
                <a16:creationId xmlns:a16="http://schemas.microsoft.com/office/drawing/2014/main" id="{2E733187-95AC-984A-A26F-58396CA89B4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err="1">
                <a:solidFill>
                  <a:srgbClr val="FFFFFF"/>
                </a:solidFill>
                <a:latin typeface="+mn-lt"/>
                <a:ea typeface="+mn-ea"/>
                <a:cs typeface="+mn-cs"/>
              </a:rPr>
              <a:t>Kijk</a:t>
            </a:r>
            <a:r>
              <a:rPr lang="en-US" sz="2400" kern="1200" dirty="0">
                <a:solidFill>
                  <a:srgbClr val="FFFFFF"/>
                </a:solidFill>
                <a:latin typeface="+mn-lt"/>
                <a:ea typeface="+mn-ea"/>
                <a:cs typeface="+mn-cs"/>
              </a:rPr>
              <a:t> wat je </a:t>
            </a:r>
            <a:r>
              <a:rPr lang="en-US" sz="2400" kern="1200" dirty="0" err="1">
                <a:solidFill>
                  <a:srgbClr val="FFFFFF"/>
                </a:solidFill>
                <a:latin typeface="+mn-lt"/>
                <a:ea typeface="+mn-ea"/>
                <a:cs typeface="+mn-cs"/>
              </a:rPr>
              <a:t>kunt</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vinden</a:t>
            </a:r>
            <a:r>
              <a:rPr lang="en-US" sz="2400" kern="1200" dirty="0">
                <a:solidFill>
                  <a:srgbClr val="FFFFFF"/>
                </a:solidFill>
                <a:latin typeface="+mn-lt"/>
                <a:ea typeface="+mn-ea"/>
                <a:cs typeface="+mn-cs"/>
              </a:rPr>
              <a:t> op het </a:t>
            </a:r>
            <a:r>
              <a:rPr lang="en-US" sz="2400" kern="1200" dirty="0" err="1">
                <a:solidFill>
                  <a:srgbClr val="FFFFFF"/>
                </a:solidFill>
                <a:latin typeface="+mn-lt"/>
                <a:ea typeface="+mn-ea"/>
                <a:cs typeface="+mn-cs"/>
              </a:rPr>
              <a:t>arboportaal</a:t>
            </a: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296363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074C8E-D340-3D48-A0DC-07D54901E933}"/>
              </a:ext>
            </a:extLst>
          </p:cNvPr>
          <p:cNvSpPr>
            <a:spLocks noGrp="1"/>
          </p:cNvSpPr>
          <p:nvPr>
            <p:ph type="title"/>
          </p:nvPr>
        </p:nvSpPr>
        <p:spPr>
          <a:xfrm>
            <a:off x="694509" y="1487271"/>
            <a:ext cx="3047311" cy="3108791"/>
          </a:xfrm>
          <a:prstGeom prst="ellipse">
            <a:avLst/>
          </a:prstGeom>
          <a:solidFill>
            <a:srgbClr val="262626"/>
          </a:solidFill>
          <a:ln w="174625" cmpd="thinThick">
            <a:solidFill>
              <a:srgbClr val="262626"/>
            </a:solidFill>
          </a:ln>
        </p:spPr>
        <p:txBody>
          <a:bodyPr>
            <a:normAutofit/>
          </a:bodyPr>
          <a:lstStyle/>
          <a:p>
            <a:pPr algn="ctr"/>
            <a:r>
              <a:rPr lang="nl-NL" sz="2600" dirty="0">
                <a:solidFill>
                  <a:srgbClr val="FFFFFF"/>
                </a:solidFill>
              </a:rPr>
              <a:t>Wie is verantwoordelijk?</a:t>
            </a:r>
          </a:p>
        </p:txBody>
      </p:sp>
      <p:pic>
        <p:nvPicPr>
          <p:cNvPr id="5" name="Tijdelijke aanduiding voor inhoud 4" descr="Afbeelding met hek, houten, kantoorartikelen&#10;&#10;Automatisch gegenereerde beschrijving">
            <a:extLst>
              <a:ext uri="{FF2B5EF4-FFF2-40B4-BE49-F238E27FC236}">
                <a16:creationId xmlns:a16="http://schemas.microsoft.com/office/drawing/2014/main" id="{9DD11417-20A1-5248-A614-9779ABBD5B97}"/>
              </a:ext>
            </a:extLst>
          </p:cNvPr>
          <p:cNvPicPr>
            <a:picLocks noChangeAspect="1"/>
          </p:cNvPicPr>
          <p:nvPr/>
        </p:nvPicPr>
        <p:blipFill>
          <a:blip r:embed="rId2"/>
          <a:stretch>
            <a:fillRect/>
          </a:stretch>
        </p:blipFill>
        <p:spPr>
          <a:xfrm>
            <a:off x="4038600" y="1591952"/>
            <a:ext cx="7188199" cy="2533840"/>
          </a:xfrm>
          <a:prstGeom prst="rect">
            <a:avLst/>
          </a:prstGeom>
        </p:spPr>
      </p:pic>
      <p:sp>
        <p:nvSpPr>
          <p:cNvPr id="9" name="Content Placeholder 8">
            <a:extLst>
              <a:ext uri="{FF2B5EF4-FFF2-40B4-BE49-F238E27FC236}">
                <a16:creationId xmlns:a16="http://schemas.microsoft.com/office/drawing/2014/main" id="{8B6CB97E-96B8-4D28-8B50-6192625D8F68}"/>
              </a:ext>
            </a:extLst>
          </p:cNvPr>
          <p:cNvSpPr>
            <a:spLocks noGrp="1"/>
          </p:cNvSpPr>
          <p:nvPr>
            <p:ph idx="1"/>
          </p:nvPr>
        </p:nvSpPr>
        <p:spPr>
          <a:xfrm>
            <a:off x="4038600" y="4884873"/>
            <a:ext cx="7188199" cy="1292090"/>
          </a:xfrm>
        </p:spPr>
        <p:txBody>
          <a:bodyPr>
            <a:normAutofit/>
          </a:bodyPr>
          <a:lstStyle/>
          <a:p>
            <a:r>
              <a:rPr lang="en-US" sz="1800" dirty="0" err="1"/>
              <a:t>Rechten</a:t>
            </a:r>
            <a:r>
              <a:rPr lang="en-US" sz="1800" dirty="0"/>
              <a:t>  </a:t>
            </a:r>
            <a:r>
              <a:rPr lang="en-US" sz="1800" dirty="0" err="1"/>
              <a:t>en</a:t>
            </a:r>
            <a:r>
              <a:rPr lang="en-US" sz="1800" dirty="0"/>
              <a:t> </a:t>
            </a:r>
            <a:r>
              <a:rPr lang="en-US" sz="1800" dirty="0" err="1"/>
              <a:t>plichten</a:t>
            </a:r>
            <a:endParaRPr lang="en-US" sz="1800" dirty="0"/>
          </a:p>
          <a:p>
            <a:r>
              <a:rPr lang="en-US" sz="1800" dirty="0" err="1"/>
              <a:t>Gezonde</a:t>
            </a:r>
            <a:r>
              <a:rPr lang="en-US" sz="1800" dirty="0"/>
              <a:t> </a:t>
            </a:r>
            <a:r>
              <a:rPr lang="en-US" sz="1800" dirty="0" err="1"/>
              <a:t>leefstijl</a:t>
            </a:r>
            <a:endParaRPr lang="en-US" sz="1800" dirty="0"/>
          </a:p>
        </p:txBody>
      </p:sp>
    </p:spTree>
    <p:extLst>
      <p:ext uri="{BB962C8B-B14F-4D97-AF65-F5344CB8AC3E}">
        <p14:creationId xmlns:p14="http://schemas.microsoft.com/office/powerpoint/2010/main" val="397505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B25B2-DE7A-F042-8615-1BCC693D435F}"/>
              </a:ext>
            </a:extLst>
          </p:cNvPr>
          <p:cNvSpPr>
            <a:spLocks noGrp="1"/>
          </p:cNvSpPr>
          <p:nvPr>
            <p:ph type="title"/>
          </p:nvPr>
        </p:nvSpPr>
        <p:spPr>
          <a:xfrm>
            <a:off x="838200" y="365125"/>
            <a:ext cx="10515600" cy="1325563"/>
          </a:xfrm>
        </p:spPr>
        <p:txBody>
          <a:bodyPr>
            <a:normAutofit/>
          </a:bodyPr>
          <a:lstStyle/>
          <a:p>
            <a:r>
              <a:rPr lang="nl-NL" dirty="0"/>
              <a:t>Arbobeleid</a:t>
            </a:r>
          </a:p>
        </p:txBody>
      </p:sp>
      <p:graphicFrame>
        <p:nvGraphicFramePr>
          <p:cNvPr id="5" name="Tijdelijke aanduiding voor inhoud 2">
            <a:extLst>
              <a:ext uri="{FF2B5EF4-FFF2-40B4-BE49-F238E27FC236}">
                <a16:creationId xmlns:a16="http://schemas.microsoft.com/office/drawing/2014/main" id="{5DA710AB-6D34-4F1E-953F-082A1B5A84E2}"/>
              </a:ext>
            </a:extLst>
          </p:cNvPr>
          <p:cNvGraphicFramePr>
            <a:graphicFrameLocks noGrp="1"/>
          </p:cNvGraphicFramePr>
          <p:nvPr>
            <p:ph idx="1"/>
            <p:extLst>
              <p:ext uri="{D42A27DB-BD31-4B8C-83A1-F6EECF244321}">
                <p14:modId xmlns:p14="http://schemas.microsoft.com/office/powerpoint/2010/main" val="13935849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51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FB6AD61-43CC-6747-982C-ABEADCBA60C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Ergonomie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BC9DD20F-2B3C-6042-91EC-FF0BFB86F4F4}"/>
              </a:ext>
            </a:extLst>
          </p:cNvPr>
          <p:cNvPicPr>
            <a:picLocks noGrp="1" noChangeAspect="1"/>
          </p:cNvPicPr>
          <p:nvPr>
            <p:ph idx="1"/>
          </p:nvPr>
        </p:nvPicPr>
        <p:blipFill>
          <a:blip r:embed="rId2"/>
          <a:stretch>
            <a:fillRect/>
          </a:stretch>
        </p:blipFill>
        <p:spPr>
          <a:xfrm>
            <a:off x="2870341" y="2509911"/>
            <a:ext cx="6396219" cy="3997637"/>
          </a:xfrm>
          <a:prstGeom prst="rect">
            <a:avLst/>
          </a:prstGeom>
        </p:spPr>
      </p:pic>
    </p:spTree>
    <p:extLst>
      <p:ext uri="{BB962C8B-B14F-4D97-AF65-F5344CB8AC3E}">
        <p14:creationId xmlns:p14="http://schemas.microsoft.com/office/powerpoint/2010/main" val="11284940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365</Words>
  <Application>Microsoft Macintosh PowerPoint</Application>
  <PresentationFormat>Breedbeeld</PresentationFormat>
  <Paragraphs>41</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Arbo, ergonomie en ziekteverzuim</vt:lpstr>
      <vt:lpstr>PowerPoint-presentatie</vt:lpstr>
      <vt:lpstr>Begrippen vorige week</vt:lpstr>
      <vt:lpstr>Opdracht vorige week. Hoe kun je De Eetmeter in de praktijk gebruiken? Welke zaken zou je nu zelf aanpassen?  Zet het in de Eetmeter indien je het nog niet hebt gedaan Over 15 minuten terug.</vt:lpstr>
      <vt:lpstr>Arbobeleid</vt:lpstr>
      <vt:lpstr>Uit welke onderdelen bestaat dit beleid? Wat is het belang?</vt:lpstr>
      <vt:lpstr>Wie is verantwoordelijk?</vt:lpstr>
      <vt:lpstr>Arbobeleid</vt:lpstr>
      <vt:lpstr>Ergonomie</vt:lpstr>
      <vt:lpstr>Ergonomie</vt:lpstr>
      <vt:lpstr>Office workout</vt:lpstr>
      <vt:lpstr>Ziektverzuim</vt:lpstr>
      <vt:lpstr>Preventie!</vt:lpstr>
      <vt:lpstr>Gezond werken!</vt:lpstr>
      <vt:lpstr>Nationale vitaliteitsweek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Arbo, ergonomie en ziekteverzuim</dc:title>
  <dc:creator>Mariska de Rouw</dc:creator>
  <cp:lastModifiedBy>Mariska de Rouw</cp:lastModifiedBy>
  <cp:revision>4</cp:revision>
  <dcterms:created xsi:type="dcterms:W3CDTF">2020-09-18T07:05:43Z</dcterms:created>
  <dcterms:modified xsi:type="dcterms:W3CDTF">2020-09-18T10:43:20Z</dcterms:modified>
</cp:coreProperties>
</file>